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7"/>
  </p:notesMasterIdLst>
  <p:handoutMasterIdLst>
    <p:handoutMasterId r:id="rId38"/>
  </p:handoutMasterIdLst>
  <p:sldIdLst>
    <p:sldId id="256" r:id="rId2"/>
    <p:sldId id="257" r:id="rId3"/>
    <p:sldId id="350" r:id="rId4"/>
    <p:sldId id="351" r:id="rId5"/>
    <p:sldId id="352" r:id="rId6"/>
    <p:sldId id="353" r:id="rId7"/>
    <p:sldId id="354" r:id="rId8"/>
    <p:sldId id="355" r:id="rId9"/>
    <p:sldId id="356" r:id="rId10"/>
    <p:sldId id="362" r:id="rId11"/>
    <p:sldId id="357" r:id="rId12"/>
    <p:sldId id="358" r:id="rId13"/>
    <p:sldId id="361" r:id="rId14"/>
    <p:sldId id="348" r:id="rId15"/>
    <p:sldId id="349" r:id="rId16"/>
    <p:sldId id="363" r:id="rId17"/>
    <p:sldId id="323" r:id="rId18"/>
    <p:sldId id="324" r:id="rId19"/>
    <p:sldId id="364" r:id="rId20"/>
    <p:sldId id="326" r:id="rId21"/>
    <p:sldId id="370" r:id="rId22"/>
    <p:sldId id="372" r:id="rId23"/>
    <p:sldId id="365" r:id="rId24"/>
    <p:sldId id="371" r:id="rId25"/>
    <p:sldId id="366" r:id="rId26"/>
    <p:sldId id="367" r:id="rId27"/>
    <p:sldId id="368" r:id="rId28"/>
    <p:sldId id="369" r:id="rId29"/>
    <p:sldId id="359" r:id="rId30"/>
    <p:sldId id="334" r:id="rId31"/>
    <p:sldId id="335" r:id="rId32"/>
    <p:sldId id="336" r:id="rId33"/>
    <p:sldId id="337" r:id="rId34"/>
    <p:sldId id="338" r:id="rId35"/>
    <p:sldId id="34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10E9F596-A643-4CB7-86CF-F988B35649A1}">
          <p14:sldIdLst>
            <p14:sldId id="256"/>
            <p14:sldId id="257"/>
            <p14:sldId id="350"/>
            <p14:sldId id="351"/>
            <p14:sldId id="352"/>
            <p14:sldId id="353"/>
            <p14:sldId id="354"/>
            <p14:sldId id="355"/>
            <p14:sldId id="356"/>
            <p14:sldId id="362"/>
            <p14:sldId id="357"/>
            <p14:sldId id="358"/>
            <p14:sldId id="361"/>
            <p14:sldId id="348"/>
            <p14:sldId id="349"/>
            <p14:sldId id="363"/>
            <p14:sldId id="323"/>
            <p14:sldId id="324"/>
            <p14:sldId id="364"/>
            <p14:sldId id="326"/>
            <p14:sldId id="370"/>
            <p14:sldId id="372"/>
            <p14:sldId id="365"/>
            <p14:sldId id="371"/>
            <p14:sldId id="366"/>
            <p14:sldId id="367"/>
            <p14:sldId id="368"/>
            <p14:sldId id="369"/>
            <p14:sldId id="359"/>
            <p14:sldId id="334"/>
            <p14:sldId id="335"/>
            <p14:sldId id="336"/>
            <p14:sldId id="337"/>
            <p14:sldId id="338"/>
            <p14:sldId id="34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19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Lecture - 2</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42669B-3B97-4280-AB4F-B22DE8E84283}" type="datetimeFigureOut">
              <a:rPr lang="en-US" smtClean="0"/>
              <a:pPr/>
              <a:t>4/28/2012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CSC141 Introduction to Computer Programming</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0F1B65-4ADC-48C1-9995-133205F5A5B9}" type="slidenum">
              <a:rPr lang="en-US" smtClean="0"/>
              <a:pPr/>
              <a:t>‹#›</a:t>
            </a:fld>
            <a:endParaRPr lang="en-US"/>
          </a:p>
        </p:txBody>
      </p:sp>
    </p:spTree>
    <p:extLst>
      <p:ext uri="{BB962C8B-B14F-4D97-AF65-F5344CB8AC3E}">
        <p14:creationId xmlns:p14="http://schemas.microsoft.com/office/powerpoint/2010/main" xmlns="" val="309359694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Lecture - 2</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48B4C7-9B30-4A3D-8C35-A6A8E28CBD1A}" type="datetimeFigureOut">
              <a:rPr lang="en-US" smtClean="0"/>
              <a:pPr/>
              <a:t>4/28/2012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CSC141 Introduction to Computer Programming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D8D848-9D51-49F4-96BF-75CDD1BAD910}" type="slidenum">
              <a:rPr lang="en-US" smtClean="0"/>
              <a:pPr/>
              <a:t>‹#›</a:t>
            </a:fld>
            <a:endParaRPr lang="en-US"/>
          </a:p>
        </p:txBody>
      </p:sp>
    </p:spTree>
    <p:extLst>
      <p:ext uri="{BB962C8B-B14F-4D97-AF65-F5344CB8AC3E}">
        <p14:creationId xmlns:p14="http://schemas.microsoft.com/office/powerpoint/2010/main" xmlns="" val="372426535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D8D848-9D51-49F4-96BF-75CDD1BAD910}"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CSC141 Introduction to Computer Programming</a:t>
            </a:r>
            <a:endParaRPr lang="en-US"/>
          </a:p>
        </p:txBody>
      </p:sp>
      <p:sp>
        <p:nvSpPr>
          <p:cNvPr id="6" name="Header Placeholder 5"/>
          <p:cNvSpPr>
            <a:spLocks noGrp="1"/>
          </p:cNvSpPr>
          <p:nvPr>
            <p:ph type="hdr" sz="quarter" idx="12"/>
          </p:nvPr>
        </p:nvSpPr>
        <p:spPr/>
        <p:txBody>
          <a:bodyPr/>
          <a:lstStyle/>
          <a:p>
            <a:r>
              <a:rPr lang="en-US" smtClean="0"/>
              <a:t>Lecture - 2</a:t>
            </a:r>
            <a:endParaRPr lang="en-US"/>
          </a:p>
        </p:txBody>
      </p:sp>
    </p:spTree>
    <p:extLst>
      <p:ext uri="{BB962C8B-B14F-4D97-AF65-F5344CB8AC3E}">
        <p14:creationId xmlns:p14="http://schemas.microsoft.com/office/powerpoint/2010/main" xmlns="" val="1327254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Lecture - 2</a:t>
            </a:r>
            <a:endParaRPr lang="en-US"/>
          </a:p>
        </p:txBody>
      </p:sp>
      <p:sp>
        <p:nvSpPr>
          <p:cNvPr id="5" name="Footer Placeholder 4"/>
          <p:cNvSpPr>
            <a:spLocks noGrp="1"/>
          </p:cNvSpPr>
          <p:nvPr>
            <p:ph type="ftr" sz="quarter" idx="11"/>
          </p:nvPr>
        </p:nvSpPr>
        <p:spPr/>
        <p:txBody>
          <a:bodyPr/>
          <a:lstStyle/>
          <a:p>
            <a:r>
              <a:rPr lang="en-US" smtClean="0"/>
              <a:t>CSC141 Introduction to Computer Programming</a:t>
            </a:r>
            <a:endParaRPr lang="en-US"/>
          </a:p>
        </p:txBody>
      </p:sp>
      <p:sp>
        <p:nvSpPr>
          <p:cNvPr id="6" name="Slide Number Placeholder 5"/>
          <p:cNvSpPr>
            <a:spLocks noGrp="1"/>
          </p:cNvSpPr>
          <p:nvPr>
            <p:ph type="sldNum" sz="quarter" idx="12"/>
          </p:nvPr>
        </p:nvSpPr>
        <p:spPr/>
        <p:txBody>
          <a:bodyPr/>
          <a:lstStyle/>
          <a:p>
            <a:fld id="{C9D8D848-9D51-49F4-96BF-75CDD1BAD910}" type="slidenum">
              <a:rPr lang="en-US" smtClean="0"/>
              <a:pPr/>
              <a:t>22</a:t>
            </a:fld>
            <a:endParaRPr lang="en-US"/>
          </a:p>
        </p:txBody>
      </p:sp>
    </p:spTree>
    <p:extLst>
      <p:ext uri="{BB962C8B-B14F-4D97-AF65-F5344CB8AC3E}">
        <p14:creationId xmlns:p14="http://schemas.microsoft.com/office/powerpoint/2010/main" xmlns="" val="1590556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3B1FDF-F02F-4D8D-8F45-AEACD0825FA7}" type="datetime1">
              <a:rPr lang="en-US" smtClean="0"/>
              <a:pPr/>
              <a:t>4/28/2012</a:t>
            </a:fld>
            <a:endParaRPr lang="en-US"/>
          </a:p>
        </p:txBody>
      </p:sp>
      <p:sp>
        <p:nvSpPr>
          <p:cNvPr id="5" name="Footer Placeholder 4"/>
          <p:cNvSpPr>
            <a:spLocks noGrp="1"/>
          </p:cNvSpPr>
          <p:nvPr>
            <p:ph type="ftr" sz="quarter" idx="11"/>
          </p:nvPr>
        </p:nvSpPr>
        <p:spPr/>
        <p:txBody>
          <a:bodyPr/>
          <a:lstStyle/>
          <a:p>
            <a:r>
              <a:rPr lang="en-US" smtClean="0"/>
              <a:t>CSC141 Introduction to Computer Programming</a:t>
            </a:r>
            <a:endParaRPr lang="en-US"/>
          </a:p>
        </p:txBody>
      </p:sp>
      <p:sp>
        <p:nvSpPr>
          <p:cNvPr id="6" name="Slide Number Placeholder 5"/>
          <p:cNvSpPr>
            <a:spLocks noGrp="1"/>
          </p:cNvSpPr>
          <p:nvPr>
            <p:ph type="sldNum" sz="quarter" idx="12"/>
          </p:nvPr>
        </p:nvSpPr>
        <p:spPr/>
        <p:txBody>
          <a:bodyPr/>
          <a:lstStyle/>
          <a:p>
            <a:fld id="{33037A39-4968-4096-B38B-F42FE43DE256}"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B50E86-79EF-446A-8E47-AF6FB101AA71}" type="datetime1">
              <a:rPr lang="en-US" smtClean="0"/>
              <a:pPr/>
              <a:t>4/28/2012</a:t>
            </a:fld>
            <a:endParaRPr lang="en-US"/>
          </a:p>
        </p:txBody>
      </p:sp>
      <p:sp>
        <p:nvSpPr>
          <p:cNvPr id="5" name="Footer Placeholder 4"/>
          <p:cNvSpPr>
            <a:spLocks noGrp="1"/>
          </p:cNvSpPr>
          <p:nvPr>
            <p:ph type="ftr" sz="quarter" idx="11"/>
          </p:nvPr>
        </p:nvSpPr>
        <p:spPr/>
        <p:txBody>
          <a:bodyPr/>
          <a:lstStyle/>
          <a:p>
            <a:r>
              <a:rPr lang="en-US" smtClean="0"/>
              <a:t>CSC141 Introduction to Computer Programming</a:t>
            </a:r>
            <a:endParaRPr lang="en-US"/>
          </a:p>
        </p:txBody>
      </p:sp>
      <p:sp>
        <p:nvSpPr>
          <p:cNvPr id="6" name="Slide Number Placeholder 5"/>
          <p:cNvSpPr>
            <a:spLocks noGrp="1"/>
          </p:cNvSpPr>
          <p:nvPr>
            <p:ph type="sldNum" sz="quarter" idx="12"/>
          </p:nvPr>
        </p:nvSpPr>
        <p:spPr/>
        <p:txBody>
          <a:bodyPr/>
          <a:lstStyle/>
          <a:p>
            <a:fld id="{33037A39-4968-4096-B38B-F42FE43DE2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32A261-5FB1-44F2-942E-2C0CAD823CD3}" type="datetime1">
              <a:rPr lang="en-US" smtClean="0"/>
              <a:pPr/>
              <a:t>4/28/2012</a:t>
            </a:fld>
            <a:endParaRPr lang="en-US"/>
          </a:p>
        </p:txBody>
      </p:sp>
      <p:sp>
        <p:nvSpPr>
          <p:cNvPr id="5" name="Footer Placeholder 4"/>
          <p:cNvSpPr>
            <a:spLocks noGrp="1"/>
          </p:cNvSpPr>
          <p:nvPr>
            <p:ph type="ftr" sz="quarter" idx="11"/>
          </p:nvPr>
        </p:nvSpPr>
        <p:spPr/>
        <p:txBody>
          <a:bodyPr/>
          <a:lstStyle/>
          <a:p>
            <a:r>
              <a:rPr lang="en-US" smtClean="0"/>
              <a:t>CSC141 Introduction to Computer Programming</a:t>
            </a:r>
            <a:endParaRPr lang="en-US"/>
          </a:p>
        </p:txBody>
      </p:sp>
      <p:sp>
        <p:nvSpPr>
          <p:cNvPr id="6" name="Slide Number Placeholder 5"/>
          <p:cNvSpPr>
            <a:spLocks noGrp="1"/>
          </p:cNvSpPr>
          <p:nvPr>
            <p:ph type="sldNum" sz="quarter" idx="12"/>
          </p:nvPr>
        </p:nvSpPr>
        <p:spPr/>
        <p:txBody>
          <a:bodyPr/>
          <a:lstStyle/>
          <a:p>
            <a:fld id="{33037A39-4968-4096-B38B-F42FE43DE2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F1DEC-F463-4899-939F-BEAC7C2F7F6D}" type="datetime1">
              <a:rPr lang="en-US" smtClean="0"/>
              <a:pPr/>
              <a:t>4/28/2012</a:t>
            </a:fld>
            <a:endParaRPr lang="en-US"/>
          </a:p>
        </p:txBody>
      </p:sp>
      <p:sp>
        <p:nvSpPr>
          <p:cNvPr id="5" name="Footer Placeholder 4"/>
          <p:cNvSpPr>
            <a:spLocks noGrp="1"/>
          </p:cNvSpPr>
          <p:nvPr>
            <p:ph type="ftr" sz="quarter" idx="11"/>
          </p:nvPr>
        </p:nvSpPr>
        <p:spPr/>
        <p:txBody>
          <a:bodyPr/>
          <a:lstStyle/>
          <a:p>
            <a:r>
              <a:rPr lang="en-US" smtClean="0"/>
              <a:t>CSC141 Introduction to Computer Programming</a:t>
            </a:r>
            <a:endParaRPr lang="en-US"/>
          </a:p>
        </p:txBody>
      </p:sp>
      <p:sp>
        <p:nvSpPr>
          <p:cNvPr id="6" name="Slide Number Placeholder 5"/>
          <p:cNvSpPr>
            <a:spLocks noGrp="1"/>
          </p:cNvSpPr>
          <p:nvPr>
            <p:ph type="sldNum" sz="quarter" idx="12"/>
          </p:nvPr>
        </p:nvSpPr>
        <p:spPr/>
        <p:txBody>
          <a:bodyPr/>
          <a:lstStyle/>
          <a:p>
            <a:fld id="{33037A39-4968-4096-B38B-F42FE43DE2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FC333A-3C49-407B-9B3E-C16AA71BAB56}" type="datetime1">
              <a:rPr lang="en-US" smtClean="0"/>
              <a:pPr/>
              <a:t>4/28/2012</a:t>
            </a:fld>
            <a:endParaRPr lang="en-US"/>
          </a:p>
        </p:txBody>
      </p:sp>
      <p:sp>
        <p:nvSpPr>
          <p:cNvPr id="5" name="Footer Placeholder 4"/>
          <p:cNvSpPr>
            <a:spLocks noGrp="1"/>
          </p:cNvSpPr>
          <p:nvPr>
            <p:ph type="ftr" sz="quarter" idx="11"/>
          </p:nvPr>
        </p:nvSpPr>
        <p:spPr/>
        <p:txBody>
          <a:bodyPr/>
          <a:lstStyle/>
          <a:p>
            <a:r>
              <a:rPr lang="en-US" smtClean="0"/>
              <a:t>CSC141 Introduction to Computer Programming</a:t>
            </a:r>
            <a:endParaRPr lang="en-US"/>
          </a:p>
        </p:txBody>
      </p:sp>
      <p:sp>
        <p:nvSpPr>
          <p:cNvPr id="6" name="Slide Number Placeholder 5"/>
          <p:cNvSpPr>
            <a:spLocks noGrp="1"/>
          </p:cNvSpPr>
          <p:nvPr>
            <p:ph type="sldNum" sz="quarter" idx="12"/>
          </p:nvPr>
        </p:nvSpPr>
        <p:spPr/>
        <p:txBody>
          <a:bodyPr/>
          <a:lstStyle/>
          <a:p>
            <a:fld id="{33037A39-4968-4096-B38B-F42FE43DE256}"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7CEBC8-BB35-44A2-BA2C-628F58A3609B}" type="datetime1">
              <a:rPr lang="en-US" smtClean="0"/>
              <a:pPr/>
              <a:t>4/28/2012</a:t>
            </a:fld>
            <a:endParaRPr lang="en-US"/>
          </a:p>
        </p:txBody>
      </p:sp>
      <p:sp>
        <p:nvSpPr>
          <p:cNvPr id="6" name="Footer Placeholder 5"/>
          <p:cNvSpPr>
            <a:spLocks noGrp="1"/>
          </p:cNvSpPr>
          <p:nvPr>
            <p:ph type="ftr" sz="quarter" idx="11"/>
          </p:nvPr>
        </p:nvSpPr>
        <p:spPr/>
        <p:txBody>
          <a:bodyPr/>
          <a:lstStyle/>
          <a:p>
            <a:r>
              <a:rPr lang="en-US" smtClean="0"/>
              <a:t>CSC141 Introduction to Computer Programming</a:t>
            </a:r>
            <a:endParaRPr lang="en-US"/>
          </a:p>
        </p:txBody>
      </p:sp>
      <p:sp>
        <p:nvSpPr>
          <p:cNvPr id="7" name="Slide Number Placeholder 6"/>
          <p:cNvSpPr>
            <a:spLocks noGrp="1"/>
          </p:cNvSpPr>
          <p:nvPr>
            <p:ph type="sldNum" sz="quarter" idx="12"/>
          </p:nvPr>
        </p:nvSpPr>
        <p:spPr/>
        <p:txBody>
          <a:bodyPr/>
          <a:lstStyle/>
          <a:p>
            <a:fld id="{33037A39-4968-4096-B38B-F42FE43DE2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DD11E0-ECF1-4229-BC44-FA4B3DCC8660}" type="datetime1">
              <a:rPr lang="en-US" smtClean="0"/>
              <a:pPr/>
              <a:t>4/28/2012</a:t>
            </a:fld>
            <a:endParaRPr lang="en-US"/>
          </a:p>
        </p:txBody>
      </p:sp>
      <p:sp>
        <p:nvSpPr>
          <p:cNvPr id="8" name="Footer Placeholder 7"/>
          <p:cNvSpPr>
            <a:spLocks noGrp="1"/>
          </p:cNvSpPr>
          <p:nvPr>
            <p:ph type="ftr" sz="quarter" idx="11"/>
          </p:nvPr>
        </p:nvSpPr>
        <p:spPr/>
        <p:txBody>
          <a:bodyPr/>
          <a:lstStyle/>
          <a:p>
            <a:r>
              <a:rPr lang="en-US" smtClean="0"/>
              <a:t>CSC141 Introduction to Computer Programming</a:t>
            </a:r>
            <a:endParaRPr lang="en-US"/>
          </a:p>
        </p:txBody>
      </p:sp>
      <p:sp>
        <p:nvSpPr>
          <p:cNvPr id="9" name="Slide Number Placeholder 8"/>
          <p:cNvSpPr>
            <a:spLocks noGrp="1"/>
          </p:cNvSpPr>
          <p:nvPr>
            <p:ph type="sldNum" sz="quarter" idx="12"/>
          </p:nvPr>
        </p:nvSpPr>
        <p:spPr/>
        <p:txBody>
          <a:bodyPr/>
          <a:lstStyle/>
          <a:p>
            <a:fld id="{33037A39-4968-4096-B38B-F42FE43DE256}"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20C21F-D4BD-4FCF-9762-16B7B3B16277}" type="datetime1">
              <a:rPr lang="en-US" smtClean="0"/>
              <a:pPr/>
              <a:t>4/28/2012</a:t>
            </a:fld>
            <a:endParaRPr lang="en-US"/>
          </a:p>
        </p:txBody>
      </p:sp>
      <p:sp>
        <p:nvSpPr>
          <p:cNvPr id="4" name="Footer Placeholder 3"/>
          <p:cNvSpPr>
            <a:spLocks noGrp="1"/>
          </p:cNvSpPr>
          <p:nvPr>
            <p:ph type="ftr" sz="quarter" idx="11"/>
          </p:nvPr>
        </p:nvSpPr>
        <p:spPr/>
        <p:txBody>
          <a:bodyPr/>
          <a:lstStyle/>
          <a:p>
            <a:r>
              <a:rPr lang="en-US" smtClean="0"/>
              <a:t>CSC141 Introduction to Computer Programming</a:t>
            </a:r>
            <a:endParaRPr lang="en-US"/>
          </a:p>
        </p:txBody>
      </p:sp>
      <p:sp>
        <p:nvSpPr>
          <p:cNvPr id="5" name="Slide Number Placeholder 4"/>
          <p:cNvSpPr>
            <a:spLocks noGrp="1"/>
          </p:cNvSpPr>
          <p:nvPr>
            <p:ph type="sldNum" sz="quarter" idx="12"/>
          </p:nvPr>
        </p:nvSpPr>
        <p:spPr/>
        <p:txBody>
          <a:bodyPr/>
          <a:lstStyle/>
          <a:p>
            <a:fld id="{33037A39-4968-4096-B38B-F42FE43DE2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FB550-66F8-4124-82ED-6143FB46F735}" type="datetime1">
              <a:rPr lang="en-US" smtClean="0"/>
              <a:pPr/>
              <a:t>4/28/2012</a:t>
            </a:fld>
            <a:endParaRPr lang="en-US"/>
          </a:p>
        </p:txBody>
      </p:sp>
      <p:sp>
        <p:nvSpPr>
          <p:cNvPr id="3" name="Footer Placeholder 2"/>
          <p:cNvSpPr>
            <a:spLocks noGrp="1"/>
          </p:cNvSpPr>
          <p:nvPr>
            <p:ph type="ftr" sz="quarter" idx="11"/>
          </p:nvPr>
        </p:nvSpPr>
        <p:spPr/>
        <p:txBody>
          <a:bodyPr/>
          <a:lstStyle/>
          <a:p>
            <a:r>
              <a:rPr lang="en-US" smtClean="0"/>
              <a:t>CSC141 Introduction to Computer Programming</a:t>
            </a:r>
            <a:endParaRPr lang="en-US"/>
          </a:p>
        </p:txBody>
      </p:sp>
      <p:sp>
        <p:nvSpPr>
          <p:cNvPr id="4" name="Slide Number Placeholder 3"/>
          <p:cNvSpPr>
            <a:spLocks noGrp="1"/>
          </p:cNvSpPr>
          <p:nvPr>
            <p:ph type="sldNum" sz="quarter" idx="12"/>
          </p:nvPr>
        </p:nvSpPr>
        <p:spPr/>
        <p:txBody>
          <a:bodyPr/>
          <a:lstStyle/>
          <a:p>
            <a:fld id="{33037A39-4968-4096-B38B-F42FE43DE2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2C923-F4E3-49E8-A4DA-7D24E98CC99A}" type="datetime1">
              <a:rPr lang="en-US" smtClean="0"/>
              <a:pPr/>
              <a:t>4/28/2012</a:t>
            </a:fld>
            <a:endParaRPr lang="en-US"/>
          </a:p>
        </p:txBody>
      </p:sp>
      <p:sp>
        <p:nvSpPr>
          <p:cNvPr id="6" name="Footer Placeholder 5"/>
          <p:cNvSpPr>
            <a:spLocks noGrp="1"/>
          </p:cNvSpPr>
          <p:nvPr>
            <p:ph type="ftr" sz="quarter" idx="11"/>
          </p:nvPr>
        </p:nvSpPr>
        <p:spPr/>
        <p:txBody>
          <a:bodyPr/>
          <a:lstStyle/>
          <a:p>
            <a:r>
              <a:rPr lang="en-US" smtClean="0"/>
              <a:t>CSC141 Introduction to Computer Programming</a:t>
            </a:r>
            <a:endParaRPr lang="en-US"/>
          </a:p>
        </p:txBody>
      </p:sp>
      <p:sp>
        <p:nvSpPr>
          <p:cNvPr id="7" name="Slide Number Placeholder 6"/>
          <p:cNvSpPr>
            <a:spLocks noGrp="1"/>
          </p:cNvSpPr>
          <p:nvPr>
            <p:ph type="sldNum" sz="quarter" idx="12"/>
          </p:nvPr>
        </p:nvSpPr>
        <p:spPr/>
        <p:txBody>
          <a:bodyPr/>
          <a:lstStyle/>
          <a:p>
            <a:fld id="{33037A39-4968-4096-B38B-F42FE43DE256}"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086C3-DB19-425E-9387-B18AE6C25BD9}" type="datetime1">
              <a:rPr lang="en-US" smtClean="0"/>
              <a:pPr/>
              <a:t>4/28/2012</a:t>
            </a:fld>
            <a:endParaRPr lang="en-US"/>
          </a:p>
        </p:txBody>
      </p:sp>
      <p:sp>
        <p:nvSpPr>
          <p:cNvPr id="6" name="Footer Placeholder 5"/>
          <p:cNvSpPr>
            <a:spLocks noGrp="1"/>
          </p:cNvSpPr>
          <p:nvPr>
            <p:ph type="ftr" sz="quarter" idx="11"/>
          </p:nvPr>
        </p:nvSpPr>
        <p:spPr/>
        <p:txBody>
          <a:bodyPr/>
          <a:lstStyle/>
          <a:p>
            <a:r>
              <a:rPr lang="en-US" smtClean="0"/>
              <a:t>CSC141 Introduction to Computer Programming</a:t>
            </a:r>
            <a:endParaRPr lang="en-US"/>
          </a:p>
        </p:txBody>
      </p:sp>
      <p:sp>
        <p:nvSpPr>
          <p:cNvPr id="7" name="Slide Number Placeholder 6"/>
          <p:cNvSpPr>
            <a:spLocks noGrp="1"/>
          </p:cNvSpPr>
          <p:nvPr>
            <p:ph type="sldNum" sz="quarter" idx="12"/>
          </p:nvPr>
        </p:nvSpPr>
        <p:spPr/>
        <p:txBody>
          <a:bodyPr/>
          <a:lstStyle/>
          <a:p>
            <a:fld id="{33037A39-4968-4096-B38B-F42FE43DE2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D4EDCC-4E27-4BB8-8561-C420216FA04C}" type="datetime1">
              <a:rPr lang="en-US" smtClean="0"/>
              <a:pPr/>
              <a:t>4/28/2012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CSC141 Introduction to Computer Programming</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3037A39-4968-4096-B38B-F42FE43DE2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en.wikipedia.org/wiki/Flash_memory"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Flash_memo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7772400" cy="1470025"/>
          </a:xfrm>
        </p:spPr>
        <p:txBody>
          <a:bodyPr>
            <a:normAutofit fontScale="90000"/>
          </a:bodyPr>
          <a:lstStyle/>
          <a:p>
            <a:r>
              <a:rPr lang="en-US" sz="4000" b="1" dirty="0" smtClean="0"/>
              <a:t>CSC141 - Introduction to Computer Programming</a:t>
            </a:r>
            <a:br>
              <a:rPr lang="en-US" sz="4000" b="1" dirty="0" smtClean="0"/>
            </a:br>
            <a:r>
              <a:rPr lang="en-US" sz="4000" b="1" dirty="0" smtClean="0"/>
              <a:t>Credit Hours 4(3,1)</a:t>
            </a:r>
            <a:endParaRPr lang="en-US" sz="4000" b="1" dirty="0"/>
          </a:p>
        </p:txBody>
      </p:sp>
      <p:sp>
        <p:nvSpPr>
          <p:cNvPr id="3" name="Subtitle 2"/>
          <p:cNvSpPr>
            <a:spLocks noGrp="1"/>
          </p:cNvSpPr>
          <p:nvPr>
            <p:ph type="subTitle" idx="1"/>
          </p:nvPr>
        </p:nvSpPr>
        <p:spPr>
          <a:xfrm>
            <a:off x="609600" y="2514600"/>
            <a:ext cx="6629400" cy="2819400"/>
          </a:xfrm>
        </p:spPr>
        <p:txBody>
          <a:bodyPr>
            <a:normAutofit/>
          </a:bodyPr>
          <a:lstStyle/>
          <a:p>
            <a:pPr algn="l"/>
            <a:r>
              <a:rPr lang="en-US" dirty="0" smtClean="0">
                <a:solidFill>
                  <a:schemeClr val="tx1"/>
                </a:solidFill>
              </a:rPr>
              <a:t>Teacher:</a:t>
            </a:r>
          </a:p>
          <a:p>
            <a:pPr algn="l"/>
            <a:r>
              <a:rPr lang="en-US" dirty="0" smtClean="0">
                <a:solidFill>
                  <a:schemeClr val="tx1"/>
                </a:solidFill>
              </a:rPr>
              <a:t>AHMED MUMTAZ MUSTEHSAN</a:t>
            </a:r>
          </a:p>
          <a:p>
            <a:pPr algn="l"/>
            <a:endParaRPr lang="en-US" dirty="0">
              <a:solidFill>
                <a:schemeClr val="tx1"/>
              </a:solidFill>
            </a:endParaRPr>
          </a:p>
          <a:p>
            <a:pPr algn="l"/>
            <a:endParaRPr lang="en-US" dirty="0">
              <a:solidFill>
                <a:schemeClr val="tx1"/>
              </a:solidFill>
            </a:endParaRPr>
          </a:p>
        </p:txBody>
      </p:sp>
    </p:spTree>
    <p:extLst>
      <p:ext uri="{BB962C8B-B14F-4D97-AF65-F5344CB8AC3E}">
        <p14:creationId xmlns:p14="http://schemas.microsoft.com/office/powerpoint/2010/main" xmlns="" val="3076034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029200"/>
          </a:xfrm>
        </p:spPr>
        <p:txBody>
          <a:bodyPr>
            <a:normAutofit/>
          </a:bodyPr>
          <a:lstStyle/>
          <a:p>
            <a:r>
              <a:rPr lang="en-US" dirty="0" smtClean="0"/>
              <a:t>ROM (Read-Only Memory)</a:t>
            </a:r>
          </a:p>
          <a:p>
            <a:pPr lvl="1"/>
            <a:r>
              <a:rPr lang="en-US" dirty="0" smtClean="0"/>
              <a:t>Also known as Firmware</a:t>
            </a:r>
          </a:p>
          <a:p>
            <a:pPr lvl="1"/>
            <a:r>
              <a:rPr lang="en-US" dirty="0" smtClean="0"/>
              <a:t>Manufactured with permanently written data.</a:t>
            </a:r>
          </a:p>
          <a:p>
            <a:pPr lvl="1"/>
            <a:r>
              <a:rPr lang="en-US" dirty="0" smtClean="0"/>
              <a:t>Cannot be erased or written on by the user.</a:t>
            </a:r>
          </a:p>
          <a:p>
            <a:r>
              <a:rPr lang="en-US" dirty="0" smtClean="0"/>
              <a:t>PROM (Programmable Read-Only Memory)</a:t>
            </a:r>
          </a:p>
          <a:p>
            <a:pPr lvl="1"/>
            <a:r>
              <a:rPr lang="en-US" sz="2100" dirty="0" smtClean="0"/>
              <a:t>one-time programmable non-volatile memory</a:t>
            </a:r>
          </a:p>
          <a:p>
            <a:pPr lvl="1"/>
            <a:r>
              <a:rPr lang="en-US" dirty="0" smtClean="0"/>
              <a:t>manufactured blank</a:t>
            </a:r>
          </a:p>
          <a:p>
            <a:pPr lvl="1"/>
            <a:r>
              <a:rPr lang="en-US" dirty="0" smtClean="0"/>
              <a:t>depending on the technology, PROM can be programmed at final test.</a:t>
            </a:r>
          </a:p>
          <a:p>
            <a:r>
              <a:rPr lang="en-US" dirty="0" smtClean="0"/>
              <a:t>EPROM (Erasable Programmable </a:t>
            </a:r>
            <a:r>
              <a:rPr lang="en-US" dirty="0"/>
              <a:t>Read-Only Memory)</a:t>
            </a:r>
          </a:p>
          <a:p>
            <a:pPr lvl="1"/>
            <a:r>
              <a:rPr lang="en-US" sz="2100" dirty="0" smtClean="0"/>
              <a:t>Multiple times erasable programmable </a:t>
            </a:r>
            <a:r>
              <a:rPr lang="en-US" sz="2100" dirty="0"/>
              <a:t>non-volatile memory</a:t>
            </a:r>
          </a:p>
          <a:p>
            <a:pPr lvl="1"/>
            <a:r>
              <a:rPr lang="en-US" dirty="0" smtClean="0"/>
              <a:t>It requires UV box to erase the EPROM</a:t>
            </a:r>
            <a:endParaRPr lang="en-US" dirty="0"/>
          </a:p>
          <a:p>
            <a:pPr lvl="1"/>
            <a:endParaRPr lang="en-US" dirty="0" smtClean="0"/>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Tree>
    <p:extLst>
      <p:ext uri="{BB962C8B-B14F-4D97-AF65-F5344CB8AC3E}">
        <p14:creationId xmlns:p14="http://schemas.microsoft.com/office/powerpoint/2010/main" xmlns="" val="3214511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029200"/>
          </a:xfrm>
        </p:spPr>
        <p:txBody>
          <a:bodyPr>
            <a:normAutofit/>
          </a:bodyPr>
          <a:lstStyle/>
          <a:p>
            <a:pPr marL="0" indent="0">
              <a:buNone/>
            </a:pPr>
            <a:r>
              <a:rPr lang="en-US" sz="2800" dirty="0" smtClean="0"/>
              <a:t>EEPROM (Electrically Erasable PROM)</a:t>
            </a:r>
          </a:p>
          <a:p>
            <a:pPr lvl="1"/>
            <a:r>
              <a:rPr lang="en-US" sz="2400" dirty="0"/>
              <a:t>user-modifiable read-only memory (ROM</a:t>
            </a:r>
            <a:r>
              <a:rPr lang="en-US" sz="2400" dirty="0" smtClean="0"/>
              <a:t>)</a:t>
            </a:r>
          </a:p>
          <a:p>
            <a:pPr lvl="1"/>
            <a:r>
              <a:rPr lang="en-US" sz="2400" dirty="0" smtClean="0"/>
              <a:t>can </a:t>
            </a:r>
            <a:r>
              <a:rPr lang="en-US" sz="2400" dirty="0"/>
              <a:t>be erased and reprogrammed (written to) repeatedly through the application of higher than normal electrical voltage generated externally or </a:t>
            </a:r>
            <a:r>
              <a:rPr lang="en-US" sz="2400" dirty="0" smtClean="0"/>
              <a:t>internally</a:t>
            </a:r>
          </a:p>
          <a:p>
            <a:pPr marL="274320" lvl="1" indent="0">
              <a:buNone/>
            </a:pPr>
            <a:endParaRPr lang="en-US" sz="2400" dirty="0" smtClean="0"/>
          </a:p>
          <a:p>
            <a:pPr lvl="1"/>
            <a:r>
              <a:rPr lang="en-US" sz="2400" dirty="0" smtClean="0"/>
              <a:t>For Example: Flash Memory.</a:t>
            </a:r>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Tree>
    <p:extLst>
      <p:ext uri="{BB962C8B-B14F-4D97-AF65-F5344CB8AC3E}">
        <p14:creationId xmlns:p14="http://schemas.microsoft.com/office/powerpoint/2010/main" xmlns="" val="3245181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Flash Memory</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Non-volatile Electrically Erasable Programmable Read-Only Memory</a:t>
            </a:r>
          </a:p>
          <a:p>
            <a:r>
              <a:rPr lang="en-US" dirty="0" smtClean="0"/>
              <a:t>Examples: memory </a:t>
            </a:r>
            <a:r>
              <a:rPr lang="en-US" dirty="0"/>
              <a:t>cards, USB flash drives, solid-state </a:t>
            </a:r>
            <a:r>
              <a:rPr lang="en-US" dirty="0" smtClean="0"/>
              <a:t>drives</a:t>
            </a:r>
          </a:p>
          <a:p>
            <a:endParaRPr lang="en-US" dirty="0"/>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35269" y="2928916"/>
            <a:ext cx="2438400" cy="18288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765585" y="2564574"/>
            <a:ext cx="3330677" cy="2557484"/>
          </a:xfrm>
          <a:prstGeom prst="rect">
            <a:avLst/>
          </a:prstGeom>
        </p:spPr>
      </p:pic>
      <p:sp>
        <p:nvSpPr>
          <p:cNvPr id="7" name="TextBox 6"/>
          <p:cNvSpPr txBox="1"/>
          <p:nvPr/>
        </p:nvSpPr>
        <p:spPr>
          <a:xfrm>
            <a:off x="609600" y="5682734"/>
            <a:ext cx="5070619" cy="646331"/>
          </a:xfrm>
          <a:prstGeom prst="rect">
            <a:avLst/>
          </a:prstGeom>
          <a:noFill/>
        </p:spPr>
        <p:txBody>
          <a:bodyPr wrap="none" rtlCol="0">
            <a:spAutoFit/>
          </a:bodyPr>
          <a:lstStyle/>
          <a:p>
            <a:r>
              <a:rPr lang="en-US" dirty="0" smtClean="0"/>
              <a:t>Source</a:t>
            </a:r>
            <a:r>
              <a:rPr lang="en-US" dirty="0"/>
              <a:t>: </a:t>
            </a:r>
            <a:r>
              <a:rPr lang="en-US" dirty="0" smtClean="0">
                <a:hlinkClick r:id="rId4"/>
              </a:rPr>
              <a:t>http</a:t>
            </a:r>
            <a:r>
              <a:rPr lang="en-US" dirty="0">
                <a:hlinkClick r:id="rId4"/>
              </a:rPr>
              <a:t>://</a:t>
            </a:r>
            <a:r>
              <a:rPr lang="en-US" dirty="0" smtClean="0">
                <a:hlinkClick r:id="rId4"/>
              </a:rPr>
              <a:t>en.wikipedia.org/wiki/Flash_memory</a:t>
            </a:r>
            <a:endParaRPr lang="en-US" dirty="0" smtClean="0"/>
          </a:p>
          <a:p>
            <a:r>
              <a:rPr lang="en-US" dirty="0" smtClean="0"/>
              <a:t>www.slipperybrick.com</a:t>
            </a:r>
            <a:endParaRPr lang="en-US" dirty="0"/>
          </a:p>
        </p:txBody>
      </p:sp>
    </p:spTree>
    <p:extLst>
      <p:ext uri="{BB962C8B-B14F-4D97-AF65-F5344CB8AC3E}">
        <p14:creationId xmlns:p14="http://schemas.microsoft.com/office/powerpoint/2010/main" xmlns="" val="754353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vert="horz" lIns="91440" tIns="45720" rIns="91440" bIns="45720" rtlCol="0" anchor="ctr">
            <a:normAutofit/>
          </a:bodyPr>
          <a:lstStyle/>
          <a:p>
            <a:r>
              <a:rPr lang="en-US" dirty="0"/>
              <a:t>CMOS Memory (BIOS Memory)</a:t>
            </a:r>
          </a:p>
        </p:txBody>
      </p:sp>
      <p:sp>
        <p:nvSpPr>
          <p:cNvPr id="3" name="Content Placeholder 2"/>
          <p:cNvSpPr>
            <a:spLocks noGrp="1"/>
          </p:cNvSpPr>
          <p:nvPr>
            <p:ph idx="1"/>
          </p:nvPr>
        </p:nvSpPr>
        <p:spPr>
          <a:xfrm>
            <a:off x="457200" y="1066800"/>
            <a:ext cx="8229600" cy="4724399"/>
          </a:xfrm>
        </p:spPr>
        <p:txBody>
          <a:bodyPr>
            <a:noAutofit/>
          </a:bodyPr>
          <a:lstStyle/>
          <a:p>
            <a:r>
              <a:rPr lang="en-US" sz="2400" dirty="0" smtClean="0"/>
              <a:t>Small memory on PC motherboards that is used to store BIOS settings.</a:t>
            </a:r>
          </a:p>
          <a:p>
            <a:r>
              <a:rPr lang="en-US" sz="2400" dirty="0" smtClean="0"/>
              <a:t>Traditionally called as CMOS RAM</a:t>
            </a:r>
          </a:p>
          <a:p>
            <a:r>
              <a:rPr lang="en-US" sz="2400" dirty="0" smtClean="0"/>
              <a:t>It uses </a:t>
            </a:r>
            <a:r>
              <a:rPr lang="en-US" sz="2400" dirty="0"/>
              <a:t>a low-power Complementary metal-oxide-semiconductor (CMOS) SRAM </a:t>
            </a:r>
            <a:r>
              <a:rPr lang="en-US" sz="2400" dirty="0" smtClean="0"/>
              <a:t>which is powered </a:t>
            </a:r>
            <a:r>
              <a:rPr lang="en-US" sz="2400" dirty="0"/>
              <a:t>by a small battery </a:t>
            </a:r>
            <a:r>
              <a:rPr lang="en-US" sz="2400" dirty="0" smtClean="0"/>
              <a:t>to retain information when power goes off.</a:t>
            </a:r>
          </a:p>
          <a:p>
            <a:r>
              <a:rPr lang="en-US" sz="2400" dirty="0" smtClean="0"/>
              <a:t>Stores configuration information about the computer</a:t>
            </a:r>
          </a:p>
          <a:p>
            <a:pPr lvl="1"/>
            <a:r>
              <a:rPr lang="en-US" sz="2000" dirty="0" smtClean="0"/>
              <a:t>Disk drives</a:t>
            </a:r>
          </a:p>
          <a:p>
            <a:pPr lvl="1"/>
            <a:r>
              <a:rPr lang="en-US" sz="2000" dirty="0" smtClean="0"/>
              <a:t>Keyboard</a:t>
            </a:r>
          </a:p>
          <a:p>
            <a:pPr lvl="1"/>
            <a:r>
              <a:rPr lang="en-US" sz="2000" dirty="0" smtClean="0"/>
              <a:t>Mouse‘</a:t>
            </a:r>
          </a:p>
          <a:p>
            <a:pPr lvl="1"/>
            <a:r>
              <a:rPr lang="en-US" sz="2000" dirty="0" smtClean="0"/>
              <a:t>Monitor</a:t>
            </a:r>
          </a:p>
          <a:p>
            <a:pPr lvl="1"/>
            <a:r>
              <a:rPr lang="en-US" sz="2000" dirty="0" smtClean="0"/>
              <a:t>Time/date.</a:t>
            </a:r>
            <a:endParaRPr lang="en-US" sz="2000" dirty="0"/>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Tree>
    <p:extLst>
      <p:ext uri="{BB962C8B-B14F-4D97-AF65-F5344CB8AC3E}">
        <p14:creationId xmlns:p14="http://schemas.microsoft.com/office/powerpoint/2010/main" xmlns="" val="3527911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42" y="457200"/>
            <a:ext cx="8229600" cy="990600"/>
          </a:xfrm>
        </p:spPr>
        <p:txBody>
          <a:bodyPr/>
          <a:lstStyle/>
          <a:p>
            <a:pPr algn="l"/>
            <a:r>
              <a:rPr lang="en-US" dirty="0" smtClean="0"/>
              <a:t>Processing</a:t>
            </a:r>
            <a:endParaRPr lang="en-US" dirty="0"/>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grpSp>
        <p:nvGrpSpPr>
          <p:cNvPr id="29" name="Group 39"/>
          <p:cNvGrpSpPr>
            <a:grpSpLocks/>
          </p:cNvGrpSpPr>
          <p:nvPr/>
        </p:nvGrpSpPr>
        <p:grpSpPr bwMode="auto">
          <a:xfrm>
            <a:off x="1785918" y="1447800"/>
            <a:ext cx="5429248" cy="428634"/>
            <a:chOff x="2143108" y="1928802"/>
            <a:chExt cx="5786478" cy="642942"/>
          </a:xfrm>
        </p:grpSpPr>
        <p:sp>
          <p:nvSpPr>
            <p:cNvPr id="30" name="Rectangle 29"/>
            <p:cNvSpPr/>
            <p:nvPr/>
          </p:nvSpPr>
          <p:spPr>
            <a:xfrm>
              <a:off x="2143108" y="1928802"/>
              <a:ext cx="128588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Input</a:t>
              </a:r>
            </a:p>
          </p:txBody>
        </p:sp>
        <p:sp>
          <p:nvSpPr>
            <p:cNvPr id="31" name="Oval 30"/>
            <p:cNvSpPr/>
            <p:nvPr/>
          </p:nvSpPr>
          <p:spPr>
            <a:xfrm>
              <a:off x="3929058" y="2000240"/>
              <a:ext cx="2214577"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Processing</a:t>
              </a:r>
            </a:p>
          </p:txBody>
        </p:sp>
        <p:sp>
          <p:nvSpPr>
            <p:cNvPr id="32" name="Rectangle 31"/>
            <p:cNvSpPr/>
            <p:nvPr/>
          </p:nvSpPr>
          <p:spPr>
            <a:xfrm>
              <a:off x="6643702" y="1928802"/>
              <a:ext cx="128588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Output</a:t>
              </a:r>
            </a:p>
          </p:txBody>
        </p:sp>
        <p:cxnSp>
          <p:nvCxnSpPr>
            <p:cNvPr id="33" name="Straight Arrow Connector 32"/>
            <p:cNvCxnSpPr>
              <a:stCxn id="30" idx="3"/>
              <a:endCxn id="31" idx="2"/>
            </p:cNvCxnSpPr>
            <p:nvPr/>
          </p:nvCxnSpPr>
          <p:spPr>
            <a:xfrm>
              <a:off x="3428992" y="2251067"/>
              <a:ext cx="500066" cy="34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31" idx="6"/>
              <a:endCxn id="32" idx="1"/>
            </p:cNvCxnSpPr>
            <p:nvPr/>
          </p:nvCxnSpPr>
          <p:spPr>
            <a:xfrm flipV="1">
              <a:off x="6143636" y="2250274"/>
              <a:ext cx="500066" cy="357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5" name="Group 30"/>
          <p:cNvGrpSpPr>
            <a:grpSpLocks/>
          </p:cNvGrpSpPr>
          <p:nvPr/>
        </p:nvGrpSpPr>
        <p:grpSpPr bwMode="auto">
          <a:xfrm>
            <a:off x="1643022" y="2720438"/>
            <a:ext cx="5715040" cy="2214561"/>
            <a:chOff x="1857356" y="2428868"/>
            <a:chExt cx="6357982" cy="2428892"/>
          </a:xfrm>
        </p:grpSpPr>
        <p:sp>
          <p:nvSpPr>
            <p:cNvPr id="36" name="Rectangle 35"/>
            <p:cNvSpPr/>
            <p:nvPr/>
          </p:nvSpPr>
          <p:spPr>
            <a:xfrm>
              <a:off x="1857356" y="2428868"/>
              <a:ext cx="1071570" cy="785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Input device</a:t>
              </a:r>
            </a:p>
          </p:txBody>
        </p:sp>
        <p:sp>
          <p:nvSpPr>
            <p:cNvPr id="37" name="Rectangle 36"/>
            <p:cNvSpPr/>
            <p:nvPr/>
          </p:nvSpPr>
          <p:spPr>
            <a:xfrm>
              <a:off x="3214678" y="2428868"/>
              <a:ext cx="1571636" cy="785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Central Processing Unit</a:t>
              </a:r>
            </a:p>
          </p:txBody>
        </p:sp>
        <p:sp>
          <p:nvSpPr>
            <p:cNvPr id="38" name="Rectangle 37"/>
            <p:cNvSpPr/>
            <p:nvPr/>
          </p:nvSpPr>
          <p:spPr>
            <a:xfrm>
              <a:off x="5286380" y="2428868"/>
              <a:ext cx="1285884" cy="785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Main Memory</a:t>
              </a:r>
            </a:p>
          </p:txBody>
        </p:sp>
        <p:sp>
          <p:nvSpPr>
            <p:cNvPr id="39" name="Rectangle 38"/>
            <p:cNvSpPr/>
            <p:nvPr/>
          </p:nvSpPr>
          <p:spPr>
            <a:xfrm>
              <a:off x="7072330" y="2428868"/>
              <a:ext cx="1143008" cy="785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Output Devices</a:t>
              </a:r>
            </a:p>
          </p:txBody>
        </p:sp>
        <p:sp>
          <p:nvSpPr>
            <p:cNvPr id="40" name="Rectangle 39"/>
            <p:cNvSpPr/>
            <p:nvPr/>
          </p:nvSpPr>
          <p:spPr>
            <a:xfrm>
              <a:off x="1928794" y="4214819"/>
              <a:ext cx="6215107" cy="6429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Bus</a:t>
              </a:r>
            </a:p>
          </p:txBody>
        </p:sp>
        <p:cxnSp>
          <p:nvCxnSpPr>
            <p:cNvPr id="41" name="Straight Arrow Connector 40"/>
            <p:cNvCxnSpPr>
              <a:stCxn id="36" idx="2"/>
            </p:cNvCxnSpPr>
            <p:nvPr/>
          </p:nvCxnSpPr>
          <p:spPr>
            <a:xfrm rot="16200000" flipH="1">
              <a:off x="1895273" y="3712555"/>
              <a:ext cx="1016275" cy="20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3284529" y="3714752"/>
              <a:ext cx="1001719"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3643306" y="3714752"/>
              <a:ext cx="1000132"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flipH="1" flipV="1">
              <a:off x="5286379" y="3713165"/>
              <a:ext cx="10017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5644364" y="3713959"/>
              <a:ext cx="100013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flipH="1" flipV="1">
              <a:off x="7000892" y="3714752"/>
              <a:ext cx="1000132"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20755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
        <p:nvSpPr>
          <p:cNvPr id="49"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spcBef>
                <a:spcPct val="0"/>
              </a:spcBef>
              <a:buNone/>
              <a:defRPr sz="4000" spc="-100" baseline="0">
                <a:solidFill>
                  <a:schemeClr val="tx2"/>
                </a:solidFill>
                <a:latin typeface="+mj-lt"/>
                <a:ea typeface="+mj-ea"/>
                <a:cs typeface="+mj-cs"/>
              </a:defRPr>
            </a:lvl1pPr>
          </a:lstStyle>
          <a:p>
            <a:r>
              <a:rPr lang="en-US" dirty="0"/>
              <a:t>Data flow for a complete job</a:t>
            </a:r>
          </a:p>
        </p:txBody>
      </p:sp>
      <p:grpSp>
        <p:nvGrpSpPr>
          <p:cNvPr id="50" name="Group 23"/>
          <p:cNvGrpSpPr>
            <a:grpSpLocks/>
          </p:cNvGrpSpPr>
          <p:nvPr/>
        </p:nvGrpSpPr>
        <p:grpSpPr bwMode="auto">
          <a:xfrm>
            <a:off x="652463" y="1785926"/>
            <a:ext cx="3562347" cy="1152537"/>
            <a:chOff x="1571604" y="2071678"/>
            <a:chExt cx="6357982" cy="2428892"/>
          </a:xfrm>
        </p:grpSpPr>
        <p:sp>
          <p:nvSpPr>
            <p:cNvPr id="51" name="Rectangle 50"/>
            <p:cNvSpPr/>
            <p:nvPr/>
          </p:nvSpPr>
          <p:spPr>
            <a:xfrm>
              <a:off x="1571604" y="2071678"/>
              <a:ext cx="1070532" cy="7869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Input device</a:t>
              </a:r>
            </a:p>
          </p:txBody>
        </p:sp>
        <p:sp>
          <p:nvSpPr>
            <p:cNvPr id="52" name="Rectangle 51"/>
            <p:cNvSpPr/>
            <p:nvPr/>
          </p:nvSpPr>
          <p:spPr>
            <a:xfrm>
              <a:off x="2930147" y="2071678"/>
              <a:ext cx="1570476" cy="7869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Central Processing Unit</a:t>
              </a:r>
            </a:p>
          </p:txBody>
        </p:sp>
        <p:sp>
          <p:nvSpPr>
            <p:cNvPr id="53" name="Rectangle 52"/>
            <p:cNvSpPr/>
            <p:nvPr/>
          </p:nvSpPr>
          <p:spPr>
            <a:xfrm>
              <a:off x="5000567" y="2071678"/>
              <a:ext cx="1285181" cy="7869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Main Memory</a:t>
              </a:r>
            </a:p>
          </p:txBody>
        </p:sp>
        <p:sp>
          <p:nvSpPr>
            <p:cNvPr id="54" name="Rectangle 53"/>
            <p:cNvSpPr/>
            <p:nvPr/>
          </p:nvSpPr>
          <p:spPr>
            <a:xfrm>
              <a:off x="6785692" y="2071678"/>
              <a:ext cx="1143894" cy="7869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Output Devices</a:t>
              </a:r>
            </a:p>
          </p:txBody>
        </p:sp>
        <p:sp>
          <p:nvSpPr>
            <p:cNvPr id="55" name="Rectangle 54"/>
            <p:cNvSpPr/>
            <p:nvPr/>
          </p:nvSpPr>
          <p:spPr>
            <a:xfrm>
              <a:off x="1642248" y="3858547"/>
              <a:ext cx="6216694" cy="642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cxnSp>
          <p:nvCxnSpPr>
            <p:cNvPr id="56" name="Straight Arrow Connector 55"/>
            <p:cNvCxnSpPr>
              <a:stCxn id="51" idx="2"/>
            </p:cNvCxnSpPr>
            <p:nvPr/>
          </p:nvCxnSpPr>
          <p:spPr>
            <a:xfrm rot="5400000">
              <a:off x="1589227" y="3340904"/>
              <a:ext cx="999965" cy="353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5400000" flipH="1" flipV="1">
              <a:off x="5000529" y="3358565"/>
              <a:ext cx="99996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2144908" y="4142628"/>
              <a:ext cx="342624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9" name="TextBox 41"/>
          <p:cNvSpPr txBox="1">
            <a:spLocks noChangeArrowheads="1"/>
          </p:cNvSpPr>
          <p:nvPr/>
        </p:nvSpPr>
        <p:spPr bwMode="auto">
          <a:xfrm>
            <a:off x="1643062" y="5715000"/>
            <a:ext cx="5857875" cy="338554"/>
          </a:xfrm>
          <a:prstGeom prst="rect">
            <a:avLst/>
          </a:prstGeom>
          <a:noFill/>
          <a:ln w="9525">
            <a:noFill/>
            <a:miter lim="800000"/>
            <a:headEnd/>
            <a:tailEnd/>
          </a:ln>
        </p:spPr>
        <p:txBody>
          <a:bodyPr>
            <a:spAutoFit/>
          </a:bodyPr>
          <a:lstStyle/>
          <a:p>
            <a:pPr algn="ctr"/>
            <a:r>
              <a:rPr lang="en-US" sz="1600" dirty="0"/>
              <a:t>Steps (b) and (c ) usually repeat many times</a:t>
            </a:r>
          </a:p>
        </p:txBody>
      </p:sp>
      <p:sp>
        <p:nvSpPr>
          <p:cNvPr id="60" name="TextBox 42"/>
          <p:cNvSpPr txBox="1">
            <a:spLocks noChangeArrowheads="1"/>
          </p:cNvSpPr>
          <p:nvPr/>
        </p:nvSpPr>
        <p:spPr bwMode="auto">
          <a:xfrm>
            <a:off x="714348" y="3069551"/>
            <a:ext cx="3214688" cy="430887"/>
          </a:xfrm>
          <a:prstGeom prst="rect">
            <a:avLst/>
          </a:prstGeom>
          <a:noFill/>
          <a:ln w="9525">
            <a:noFill/>
            <a:miter lim="800000"/>
            <a:headEnd/>
            <a:tailEnd/>
          </a:ln>
        </p:spPr>
        <p:txBody>
          <a:bodyPr>
            <a:spAutoFit/>
          </a:bodyPr>
          <a:lstStyle/>
          <a:p>
            <a:r>
              <a:rPr lang="en-US" sz="1100" dirty="0"/>
              <a:t>(a) First data flows from the input device into the main memory</a:t>
            </a:r>
          </a:p>
        </p:txBody>
      </p:sp>
      <p:grpSp>
        <p:nvGrpSpPr>
          <p:cNvPr id="61" name="Group 60"/>
          <p:cNvGrpSpPr/>
          <p:nvPr/>
        </p:nvGrpSpPr>
        <p:grpSpPr>
          <a:xfrm>
            <a:off x="652463" y="3857628"/>
            <a:ext cx="3562347" cy="1716771"/>
            <a:chOff x="652463" y="3857628"/>
            <a:chExt cx="3562347" cy="1716771"/>
          </a:xfrm>
        </p:grpSpPr>
        <p:sp>
          <p:nvSpPr>
            <p:cNvPr id="62" name="Rectangle 61"/>
            <p:cNvSpPr/>
            <p:nvPr/>
          </p:nvSpPr>
          <p:spPr bwMode="auto">
            <a:xfrm>
              <a:off x="652463" y="3857628"/>
              <a:ext cx="599814"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Input device</a:t>
              </a:r>
            </a:p>
          </p:txBody>
        </p:sp>
        <p:sp>
          <p:nvSpPr>
            <p:cNvPr id="63" name="Rectangle 62"/>
            <p:cNvSpPr/>
            <p:nvPr/>
          </p:nvSpPr>
          <p:spPr bwMode="auto">
            <a:xfrm>
              <a:off x="1413648" y="3857628"/>
              <a:ext cx="879930"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Central Processing Unit</a:t>
              </a:r>
            </a:p>
          </p:txBody>
        </p:sp>
        <p:sp>
          <p:nvSpPr>
            <p:cNvPr id="64" name="Rectangle 63"/>
            <p:cNvSpPr/>
            <p:nvPr/>
          </p:nvSpPr>
          <p:spPr bwMode="auto">
            <a:xfrm>
              <a:off x="2573695" y="3857628"/>
              <a:ext cx="720081"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Main Memory</a:t>
              </a:r>
            </a:p>
          </p:txBody>
        </p:sp>
        <p:sp>
          <p:nvSpPr>
            <p:cNvPr id="65" name="Rectangle 64"/>
            <p:cNvSpPr/>
            <p:nvPr/>
          </p:nvSpPr>
          <p:spPr bwMode="auto">
            <a:xfrm>
              <a:off x="3573892" y="3857628"/>
              <a:ext cx="640918"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Output Devices</a:t>
              </a:r>
            </a:p>
          </p:txBody>
        </p:sp>
        <p:sp>
          <p:nvSpPr>
            <p:cNvPr id="66" name="Rectangle 65"/>
            <p:cNvSpPr/>
            <p:nvPr/>
          </p:nvSpPr>
          <p:spPr bwMode="auto">
            <a:xfrm>
              <a:off x="692044" y="4705518"/>
              <a:ext cx="3483184" cy="30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cxnSp>
          <p:nvCxnSpPr>
            <p:cNvPr id="67" name="Straight Arrow Connector 66"/>
            <p:cNvCxnSpPr>
              <a:stCxn id="63" idx="2"/>
            </p:cNvCxnSpPr>
            <p:nvPr/>
          </p:nvCxnSpPr>
          <p:spPr bwMode="auto">
            <a:xfrm rot="16200000" flipH="1">
              <a:off x="1613553" y="4471082"/>
              <a:ext cx="483863" cy="37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bwMode="auto">
            <a:xfrm rot="5400000" flipH="1" flipV="1">
              <a:off x="2616564" y="4468271"/>
              <a:ext cx="47449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bwMode="auto">
            <a:xfrm flipV="1">
              <a:off x="1857356" y="4840317"/>
              <a:ext cx="1036036" cy="174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TextBox 44"/>
            <p:cNvSpPr txBox="1">
              <a:spLocks noChangeArrowheads="1"/>
            </p:cNvSpPr>
            <p:nvPr/>
          </p:nvSpPr>
          <p:spPr bwMode="auto">
            <a:xfrm>
              <a:off x="857250" y="5143512"/>
              <a:ext cx="3214688" cy="430887"/>
            </a:xfrm>
            <a:prstGeom prst="rect">
              <a:avLst/>
            </a:prstGeom>
            <a:noFill/>
            <a:ln w="9525">
              <a:noFill/>
              <a:miter lim="800000"/>
              <a:headEnd/>
              <a:tailEnd/>
            </a:ln>
          </p:spPr>
          <p:txBody>
            <a:bodyPr>
              <a:spAutoFit/>
            </a:bodyPr>
            <a:lstStyle/>
            <a:p>
              <a:r>
                <a:rPr lang="en-US" sz="1100" dirty="0"/>
                <a:t>(c) Then CPU sends processed data back to main memory</a:t>
              </a:r>
            </a:p>
          </p:txBody>
        </p:sp>
      </p:grpSp>
      <p:grpSp>
        <p:nvGrpSpPr>
          <p:cNvPr id="71" name="Group 70"/>
          <p:cNvGrpSpPr/>
          <p:nvPr/>
        </p:nvGrpSpPr>
        <p:grpSpPr>
          <a:xfrm>
            <a:off x="5000625" y="3990964"/>
            <a:ext cx="3562347" cy="1557021"/>
            <a:chOff x="5000625" y="3990964"/>
            <a:chExt cx="3562347" cy="1557021"/>
          </a:xfrm>
        </p:grpSpPr>
        <p:sp>
          <p:nvSpPr>
            <p:cNvPr id="72" name="Rectangle 71"/>
            <p:cNvSpPr/>
            <p:nvPr/>
          </p:nvSpPr>
          <p:spPr bwMode="auto">
            <a:xfrm>
              <a:off x="5000625" y="3990964"/>
              <a:ext cx="599814"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Input device</a:t>
              </a:r>
            </a:p>
          </p:txBody>
        </p:sp>
        <p:sp>
          <p:nvSpPr>
            <p:cNvPr id="73" name="Rectangle 72"/>
            <p:cNvSpPr/>
            <p:nvPr/>
          </p:nvSpPr>
          <p:spPr bwMode="auto">
            <a:xfrm>
              <a:off x="5761810" y="3990964"/>
              <a:ext cx="879930"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Central Processing Unit</a:t>
              </a:r>
            </a:p>
          </p:txBody>
        </p:sp>
        <p:sp>
          <p:nvSpPr>
            <p:cNvPr id="74" name="Rectangle 73"/>
            <p:cNvSpPr/>
            <p:nvPr/>
          </p:nvSpPr>
          <p:spPr bwMode="auto">
            <a:xfrm>
              <a:off x="6921857" y="3990964"/>
              <a:ext cx="720082"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Main Memory</a:t>
              </a:r>
            </a:p>
          </p:txBody>
        </p:sp>
        <p:sp>
          <p:nvSpPr>
            <p:cNvPr id="75" name="Rectangle 74"/>
            <p:cNvSpPr/>
            <p:nvPr/>
          </p:nvSpPr>
          <p:spPr bwMode="auto">
            <a:xfrm>
              <a:off x="7922055" y="3990964"/>
              <a:ext cx="640917"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Output Devices</a:t>
              </a:r>
            </a:p>
          </p:txBody>
        </p:sp>
        <p:sp>
          <p:nvSpPr>
            <p:cNvPr id="76" name="Rectangle 75"/>
            <p:cNvSpPr/>
            <p:nvPr/>
          </p:nvSpPr>
          <p:spPr bwMode="auto">
            <a:xfrm>
              <a:off x="5040206" y="4838853"/>
              <a:ext cx="3483184" cy="30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cxnSp>
          <p:nvCxnSpPr>
            <p:cNvPr id="77" name="Straight Arrow Connector 76"/>
            <p:cNvCxnSpPr>
              <a:stCxn id="74" idx="2"/>
            </p:cNvCxnSpPr>
            <p:nvPr/>
          </p:nvCxnSpPr>
          <p:spPr bwMode="auto">
            <a:xfrm rot="16200000" flipH="1">
              <a:off x="7050356" y="4595901"/>
              <a:ext cx="467830" cy="47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bwMode="auto">
            <a:xfrm rot="5400000" flipH="1" flipV="1">
              <a:off x="8049529" y="4594941"/>
              <a:ext cx="47449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bwMode="auto">
            <a:xfrm>
              <a:off x="7286644" y="5000636"/>
              <a:ext cx="99101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0" name="TextBox 45"/>
            <p:cNvSpPr txBox="1">
              <a:spLocks noChangeArrowheads="1"/>
            </p:cNvSpPr>
            <p:nvPr/>
          </p:nvSpPr>
          <p:spPr bwMode="auto">
            <a:xfrm>
              <a:off x="5143504" y="5286375"/>
              <a:ext cx="3214687" cy="261610"/>
            </a:xfrm>
            <a:prstGeom prst="rect">
              <a:avLst/>
            </a:prstGeom>
            <a:noFill/>
            <a:ln w="9525">
              <a:noFill/>
              <a:miter lim="800000"/>
              <a:headEnd/>
              <a:tailEnd/>
            </a:ln>
          </p:spPr>
          <p:txBody>
            <a:bodyPr>
              <a:spAutoFit/>
            </a:bodyPr>
            <a:lstStyle/>
            <a:p>
              <a:r>
                <a:rPr lang="en-US" sz="1100" dirty="0"/>
                <a:t>(d)Finally the results go to the output device</a:t>
              </a:r>
            </a:p>
          </p:txBody>
        </p:sp>
      </p:grpSp>
      <p:grpSp>
        <p:nvGrpSpPr>
          <p:cNvPr id="81" name="Group 80"/>
          <p:cNvGrpSpPr/>
          <p:nvPr/>
        </p:nvGrpSpPr>
        <p:grpSpPr>
          <a:xfrm>
            <a:off x="4929188" y="1776397"/>
            <a:ext cx="3562347" cy="1724041"/>
            <a:chOff x="4929188" y="1776397"/>
            <a:chExt cx="3562347" cy="1724041"/>
          </a:xfrm>
        </p:grpSpPr>
        <p:sp>
          <p:nvSpPr>
            <p:cNvPr id="82" name="Rectangle 81"/>
            <p:cNvSpPr/>
            <p:nvPr/>
          </p:nvSpPr>
          <p:spPr bwMode="auto">
            <a:xfrm>
              <a:off x="4929188" y="1776397"/>
              <a:ext cx="599814"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Input device</a:t>
              </a:r>
            </a:p>
          </p:txBody>
        </p:sp>
        <p:sp>
          <p:nvSpPr>
            <p:cNvPr id="83" name="Rectangle 82"/>
            <p:cNvSpPr/>
            <p:nvPr/>
          </p:nvSpPr>
          <p:spPr bwMode="auto">
            <a:xfrm>
              <a:off x="5690373" y="1776397"/>
              <a:ext cx="879930"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Central Processing Unit</a:t>
              </a:r>
            </a:p>
          </p:txBody>
        </p:sp>
        <p:sp>
          <p:nvSpPr>
            <p:cNvPr id="84" name="Rectangle 83"/>
            <p:cNvSpPr/>
            <p:nvPr/>
          </p:nvSpPr>
          <p:spPr bwMode="auto">
            <a:xfrm>
              <a:off x="6850420" y="1776397"/>
              <a:ext cx="720081"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Main Memory</a:t>
              </a:r>
            </a:p>
          </p:txBody>
        </p:sp>
        <p:sp>
          <p:nvSpPr>
            <p:cNvPr id="85" name="Rectangle 84"/>
            <p:cNvSpPr/>
            <p:nvPr/>
          </p:nvSpPr>
          <p:spPr bwMode="auto">
            <a:xfrm>
              <a:off x="7850617" y="1776397"/>
              <a:ext cx="640918" cy="37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Output Devices</a:t>
              </a:r>
            </a:p>
          </p:txBody>
        </p:sp>
        <p:sp>
          <p:nvSpPr>
            <p:cNvPr id="86" name="Rectangle 85"/>
            <p:cNvSpPr/>
            <p:nvPr/>
          </p:nvSpPr>
          <p:spPr bwMode="auto">
            <a:xfrm>
              <a:off x="4968769" y="2624287"/>
              <a:ext cx="3483184" cy="30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87" name="TextBox 43"/>
            <p:cNvSpPr txBox="1">
              <a:spLocks noChangeArrowheads="1"/>
            </p:cNvSpPr>
            <p:nvPr/>
          </p:nvSpPr>
          <p:spPr bwMode="auto">
            <a:xfrm>
              <a:off x="5143504" y="3069551"/>
              <a:ext cx="3214688" cy="430887"/>
            </a:xfrm>
            <a:prstGeom prst="rect">
              <a:avLst/>
            </a:prstGeom>
            <a:noFill/>
            <a:ln w="9525">
              <a:noFill/>
              <a:miter lim="800000"/>
              <a:headEnd/>
              <a:tailEnd/>
            </a:ln>
          </p:spPr>
          <p:txBody>
            <a:bodyPr>
              <a:spAutoFit/>
            </a:bodyPr>
            <a:lstStyle/>
            <a:p>
              <a:r>
                <a:rPr lang="en-US" sz="1100" dirty="0"/>
                <a:t>(b) Next CPU brings the data into its registers for processing</a:t>
              </a:r>
            </a:p>
          </p:txBody>
        </p:sp>
        <p:cxnSp>
          <p:nvCxnSpPr>
            <p:cNvPr id="88" name="Straight Arrow Connector 87"/>
            <p:cNvCxnSpPr/>
            <p:nvPr/>
          </p:nvCxnSpPr>
          <p:spPr>
            <a:xfrm rot="10800000">
              <a:off x="6072198" y="2786058"/>
              <a:ext cx="114300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84" idx="2"/>
            </p:cNvCxnSpPr>
            <p:nvPr/>
          </p:nvCxnSpPr>
          <p:spPr>
            <a:xfrm rot="16200000" flipH="1">
              <a:off x="6966138" y="2394114"/>
              <a:ext cx="493390" cy="47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flipH="1" flipV="1">
              <a:off x="5822959" y="239235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09544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ox(in)">
                                      <p:cBhvr>
                                        <p:cTn id="7" dur="500"/>
                                        <p:tgtEl>
                                          <p:spTgt spid="60"/>
                                        </p:tgtEl>
                                      </p:cBhvr>
                                    </p:animEffect>
                                  </p:childTnLst>
                                </p:cTn>
                              </p:par>
                              <p:par>
                                <p:cTn id="8" presetID="4" presetClass="entr" presetSubtype="16" fill="hold"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box(in)">
                                      <p:cBhvr>
                                        <p:cTn id="10" dur="500"/>
                                        <p:tgtEl>
                                          <p:spTgt spid="50"/>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81"/>
                                        </p:tgtEl>
                                        <p:attrNameLst>
                                          <p:attrName>style.visibility</p:attrName>
                                        </p:attrNameLst>
                                      </p:cBhvr>
                                      <p:to>
                                        <p:strVal val="visible"/>
                                      </p:to>
                                    </p:set>
                                    <p:animEffect transition="in" filter="box(in)">
                                      <p:cBhvr>
                                        <p:cTn id="15" dur="500"/>
                                        <p:tgtEl>
                                          <p:spTgt spid="8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61"/>
                                        </p:tgtEl>
                                        <p:attrNameLst>
                                          <p:attrName>style.visibility</p:attrName>
                                        </p:attrNameLst>
                                      </p:cBhvr>
                                      <p:to>
                                        <p:strVal val="visible"/>
                                      </p:to>
                                    </p:set>
                                    <p:animEffect transition="in" filter="box(in)">
                                      <p:cBhvr>
                                        <p:cTn id="20" dur="500"/>
                                        <p:tgtEl>
                                          <p:spTgt spid="61"/>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71"/>
                                        </p:tgtEl>
                                        <p:attrNameLst>
                                          <p:attrName>style.visibility</p:attrName>
                                        </p:attrNameLst>
                                      </p:cBhvr>
                                      <p:to>
                                        <p:strVal val="visible"/>
                                      </p:to>
                                    </p:set>
                                    <p:animEffect transition="in" filter="box(in)">
                                      <p:cBhvr>
                                        <p:cTn id="25" dur="500"/>
                                        <p:tgtEl>
                                          <p:spTgt spid="71"/>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9"/>
                                        </p:tgtEl>
                                        <p:attrNameLst>
                                          <p:attrName>style.visibility</p:attrName>
                                        </p:attrNameLst>
                                      </p:cBhvr>
                                      <p:to>
                                        <p:strVal val="visible"/>
                                      </p:to>
                                    </p:set>
                                    <p:animEffect transition="in" filter="blinds(horizontal)">
                                      <p:cBhvr>
                                        <p:cTn id="30"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
        <p:nvSpPr>
          <p:cNvPr id="4" name="Content Placeholder 2"/>
          <p:cNvSpPr txBox="1">
            <a:spLocks/>
          </p:cNvSpPr>
          <p:nvPr/>
        </p:nvSpPr>
        <p:spPr>
          <a:xfrm>
            <a:off x="1828800" y="2585545"/>
            <a:ext cx="4953000" cy="121920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3600" b="1" i="1" dirty="0" smtClean="0">
                <a:solidFill>
                  <a:schemeClr val="tx2"/>
                </a:solidFill>
              </a:rPr>
              <a:t>Programming Language</a:t>
            </a:r>
          </a:p>
          <a:p>
            <a:pPr marL="0" indent="0">
              <a:buFont typeface="Arial" pitchFamily="34" charset="0"/>
              <a:buNone/>
            </a:pPr>
            <a:r>
              <a:rPr lang="en-US" dirty="0" smtClean="0"/>
              <a:t>	</a:t>
            </a:r>
            <a:endParaRPr lang="en-US" dirty="0"/>
          </a:p>
        </p:txBody>
      </p:sp>
    </p:spTree>
    <p:extLst>
      <p:ext uri="{BB962C8B-B14F-4D97-AF65-F5344CB8AC3E}">
        <p14:creationId xmlns:p14="http://schemas.microsoft.com/office/powerpoint/2010/main" xmlns="" val="2656164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3505200"/>
          </a:xfrm>
        </p:spPr>
        <p:txBody>
          <a:bodyPr>
            <a:noAutofit/>
          </a:bodyPr>
          <a:lstStyle/>
          <a:p>
            <a:pPr marL="0" indent="0">
              <a:buNone/>
            </a:pPr>
            <a:r>
              <a:rPr lang="en-US" sz="3600" dirty="0" smtClean="0">
                <a:solidFill>
                  <a:schemeClr val="tx2"/>
                </a:solidFill>
                <a:latin typeface="+mj-lt"/>
              </a:rPr>
              <a:t>Programming Language:</a:t>
            </a:r>
          </a:p>
          <a:p>
            <a:endParaRPr lang="en-US" sz="2400" dirty="0" smtClean="0"/>
          </a:p>
          <a:p>
            <a:r>
              <a:rPr lang="en-US" sz="2400" dirty="0" smtClean="0"/>
              <a:t>A programming Language is a notational system intended primarily to facilitate human-machine interaction. </a:t>
            </a:r>
          </a:p>
          <a:p>
            <a:pPr marL="0" indent="0">
              <a:buNone/>
            </a:pPr>
            <a:endParaRPr lang="en-US" sz="2400" dirty="0" smtClean="0"/>
          </a:p>
          <a:p>
            <a:r>
              <a:rPr lang="en-US" sz="2400" dirty="0" smtClean="0"/>
              <a:t>The notational is understood both by human and machine.</a:t>
            </a:r>
          </a:p>
          <a:p>
            <a:endParaRPr lang="en-US" sz="2400" dirty="0" smtClean="0"/>
          </a:p>
          <a:p>
            <a:r>
              <a:rPr lang="en-US" sz="2400" dirty="0" smtClean="0"/>
              <a:t>The programming language has </a:t>
            </a:r>
            <a:r>
              <a:rPr lang="en-US" sz="2400" b="1" i="1" dirty="0" smtClean="0"/>
              <a:t>Syntax</a:t>
            </a:r>
            <a:r>
              <a:rPr lang="en-US" sz="2400" dirty="0" smtClean="0"/>
              <a:t>, and language elements have </a:t>
            </a:r>
            <a:r>
              <a:rPr lang="en-US" sz="2400" b="1" i="1" dirty="0" smtClean="0"/>
              <a:t>Semantics.</a:t>
            </a:r>
            <a:endParaRPr lang="en-US" sz="2400" b="1" i="1" dirty="0"/>
          </a:p>
          <a:p>
            <a:pPr marL="0" indent="0">
              <a:buNone/>
            </a:pPr>
            <a:endParaRPr lang="en-US" dirty="0" smtClean="0"/>
          </a:p>
          <a:p>
            <a:pPr marL="0" indent="0">
              <a:buNone/>
            </a:pPr>
            <a:r>
              <a:rPr lang="en-US" dirty="0" smtClean="0"/>
              <a:t>	</a:t>
            </a:r>
            <a:endParaRPr lang="en-US" dirty="0"/>
          </a:p>
        </p:txBody>
      </p:sp>
      <p:sp>
        <p:nvSpPr>
          <p:cNvPr id="2" name="Footer Placeholder 1"/>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Tree>
    <p:extLst>
      <p:ext uri="{BB962C8B-B14F-4D97-AF65-F5344CB8AC3E}">
        <p14:creationId xmlns:p14="http://schemas.microsoft.com/office/powerpoint/2010/main" xmlns="" val="3583121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3505200"/>
          </a:xfrm>
        </p:spPr>
        <p:txBody>
          <a:bodyPr>
            <a:noAutofit/>
          </a:bodyPr>
          <a:lstStyle/>
          <a:p>
            <a:pPr marL="0" indent="0">
              <a:buNone/>
            </a:pPr>
            <a:endParaRPr lang="en-US" sz="3600" dirty="0" smtClean="0">
              <a:solidFill>
                <a:schemeClr val="tx2"/>
              </a:solidFill>
            </a:endParaRPr>
          </a:p>
          <a:p>
            <a:pPr marL="0" indent="0">
              <a:buNone/>
            </a:pPr>
            <a:r>
              <a:rPr lang="en-US" sz="3600" dirty="0" smtClean="0">
                <a:solidFill>
                  <a:schemeClr val="tx2"/>
                </a:solidFill>
              </a:rPr>
              <a:t>What is a program?</a:t>
            </a:r>
          </a:p>
          <a:p>
            <a:pPr marL="0" indent="0">
              <a:buNone/>
            </a:pPr>
            <a:endParaRPr lang="en-US" sz="3600" dirty="0" smtClean="0">
              <a:solidFill>
                <a:schemeClr val="tx2"/>
              </a:solidFill>
            </a:endParaRPr>
          </a:p>
          <a:p>
            <a:r>
              <a:rPr lang="en-US" sz="2400" dirty="0" smtClean="0"/>
              <a:t>A </a:t>
            </a:r>
            <a:r>
              <a:rPr lang="en-US" sz="2400" b="1" i="1" dirty="0" smtClean="0"/>
              <a:t>program</a:t>
            </a:r>
            <a:r>
              <a:rPr lang="en-US" sz="2400" dirty="0" smtClean="0"/>
              <a:t> is something that is produced using a programming Language. </a:t>
            </a:r>
          </a:p>
          <a:p>
            <a:pPr marL="0" indent="0">
              <a:buNone/>
            </a:pPr>
            <a:endParaRPr lang="en-US" sz="2400" dirty="0" smtClean="0"/>
          </a:p>
          <a:p>
            <a:r>
              <a:rPr lang="en-US" sz="2400" dirty="0" smtClean="0"/>
              <a:t>A </a:t>
            </a:r>
            <a:r>
              <a:rPr lang="en-US" sz="2400" b="1" i="1" dirty="0"/>
              <a:t>program </a:t>
            </a:r>
            <a:r>
              <a:rPr lang="en-US" sz="2400" b="1" i="1" dirty="0" smtClean="0"/>
              <a:t> </a:t>
            </a:r>
            <a:r>
              <a:rPr lang="en-US" sz="2400" dirty="0" smtClean="0"/>
              <a:t>is a structured entity with  </a:t>
            </a:r>
            <a:r>
              <a:rPr lang="en-US" sz="2400" b="1" i="1" dirty="0" smtClean="0"/>
              <a:t>Semantics.</a:t>
            </a:r>
            <a:endParaRPr lang="en-US" sz="2400" b="1" i="1" dirty="0"/>
          </a:p>
          <a:p>
            <a:pPr marL="0" indent="0">
              <a:buNone/>
            </a:pPr>
            <a:endParaRPr lang="en-US" dirty="0" smtClean="0"/>
          </a:p>
          <a:p>
            <a:pPr marL="0" indent="0">
              <a:buNone/>
            </a:pPr>
            <a:r>
              <a:rPr lang="en-US" dirty="0" smtClean="0"/>
              <a:t>	</a:t>
            </a:r>
            <a:endParaRPr lang="en-US" dirty="0"/>
          </a:p>
        </p:txBody>
      </p:sp>
      <p:sp>
        <p:nvSpPr>
          <p:cNvPr id="2" name="Footer Placeholder 1"/>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Tree>
    <p:extLst>
      <p:ext uri="{BB962C8B-B14F-4D97-AF65-F5344CB8AC3E}">
        <p14:creationId xmlns:p14="http://schemas.microsoft.com/office/powerpoint/2010/main" xmlns="" val="38091761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
        <p:nvSpPr>
          <p:cNvPr id="5" name="Content Placeholder 2"/>
          <p:cNvSpPr>
            <a:spLocks noGrp="1"/>
          </p:cNvSpPr>
          <p:nvPr>
            <p:ph idx="1"/>
          </p:nvPr>
        </p:nvSpPr>
        <p:spPr>
          <a:xfrm>
            <a:off x="1295400" y="2133600"/>
            <a:ext cx="6248400" cy="990600"/>
          </a:xfrm>
        </p:spPr>
        <p:txBody>
          <a:bodyPr>
            <a:noAutofit/>
          </a:bodyPr>
          <a:lstStyle/>
          <a:p>
            <a:pPr marL="0" indent="0" algn="ctr">
              <a:buNone/>
            </a:pPr>
            <a:r>
              <a:rPr lang="en-US" sz="3600" b="1" i="1" dirty="0" smtClean="0">
                <a:solidFill>
                  <a:schemeClr val="tx2"/>
                </a:solidFill>
              </a:rPr>
              <a:t>What is programming?</a:t>
            </a:r>
          </a:p>
          <a:p>
            <a:pPr marL="0" indent="0">
              <a:buNone/>
            </a:pPr>
            <a:r>
              <a:rPr lang="en-US" dirty="0" smtClean="0"/>
              <a:t>	</a:t>
            </a:r>
            <a:endParaRPr lang="en-US" dirty="0"/>
          </a:p>
        </p:txBody>
      </p:sp>
    </p:spTree>
    <p:extLst>
      <p:ext uri="{BB962C8B-B14F-4D97-AF65-F5344CB8AC3E}">
        <p14:creationId xmlns:p14="http://schemas.microsoft.com/office/powerpoint/2010/main" xmlns="" val="2198812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4419600"/>
          </a:xfrm>
        </p:spPr>
        <p:txBody>
          <a:bodyPr>
            <a:noAutofit/>
          </a:bodyPr>
          <a:lstStyle/>
          <a:p>
            <a:pPr marL="0" indent="0">
              <a:buNone/>
            </a:pPr>
            <a:r>
              <a:rPr lang="en-US" dirty="0" smtClean="0">
                <a:solidFill>
                  <a:schemeClr val="tx2"/>
                </a:solidFill>
              </a:rPr>
              <a:t>Additional References:</a:t>
            </a:r>
          </a:p>
          <a:p>
            <a:pPr marL="0" indent="0">
              <a:buNone/>
            </a:pPr>
            <a:r>
              <a:rPr lang="en-US" sz="2400" dirty="0" smtClean="0"/>
              <a:t>1.	Reference book:</a:t>
            </a:r>
          </a:p>
          <a:p>
            <a:pPr marL="0" indent="0">
              <a:buNone/>
            </a:pPr>
            <a:r>
              <a:rPr lang="en-US" sz="2400" dirty="0"/>
              <a:t>	</a:t>
            </a:r>
            <a:r>
              <a:rPr lang="en-US" sz="2400" dirty="0" smtClean="0"/>
              <a:t>“Programming Languages and Methodologies”</a:t>
            </a:r>
          </a:p>
          <a:p>
            <a:pPr marL="0" indent="0">
              <a:buNone/>
            </a:pPr>
            <a:r>
              <a:rPr lang="en-US" sz="2400" dirty="0"/>
              <a:t>	</a:t>
            </a:r>
            <a:r>
              <a:rPr lang="en-US" sz="2400" dirty="0" smtClean="0"/>
              <a:t>by Robert J. Schalkoff Publisher Jones and </a:t>
            </a:r>
            <a:r>
              <a:rPr lang="en-US" sz="2400" dirty="0" err="1" smtClean="0"/>
              <a:t>Barrlett</a:t>
            </a:r>
            <a:endParaRPr lang="en-US" sz="2400" dirty="0" smtClean="0"/>
          </a:p>
          <a:p>
            <a:pPr marL="0" indent="0">
              <a:buNone/>
            </a:pPr>
            <a:endParaRPr lang="en-US" sz="2400" dirty="0" smtClean="0"/>
          </a:p>
          <a:p>
            <a:r>
              <a:rPr lang="en-US" dirty="0" smtClean="0"/>
              <a:t>2.</a:t>
            </a:r>
            <a:r>
              <a:rPr lang="en-US" dirty="0"/>
              <a:t>	</a:t>
            </a:r>
            <a:r>
              <a:rPr lang="en-US" dirty="0" smtClean="0"/>
              <a:t> </a:t>
            </a:r>
            <a:r>
              <a:rPr lang="en-US" dirty="0">
                <a:hlinkClick r:id="rId2"/>
              </a:rPr>
              <a:t>http://</a:t>
            </a:r>
            <a:r>
              <a:rPr lang="en-US" dirty="0" smtClean="0">
                <a:hlinkClick r:id="rId2"/>
              </a:rPr>
              <a:t>en.wikipedia.org/wiki/Flash_memory</a:t>
            </a:r>
            <a:endParaRPr lang="en-US" dirty="0" smtClean="0"/>
          </a:p>
          <a:p>
            <a:pPr marL="0" indent="0">
              <a:buNone/>
            </a:pPr>
            <a:endParaRPr lang="en-US" dirty="0"/>
          </a:p>
          <a:p>
            <a:r>
              <a:rPr lang="en-US" dirty="0" smtClean="0"/>
              <a:t>3.	</a:t>
            </a:r>
            <a:r>
              <a:rPr lang="en-US" dirty="0"/>
              <a:t>www.slipperybrick.com</a:t>
            </a:r>
          </a:p>
          <a:p>
            <a:pPr marL="0" indent="0">
              <a:buNone/>
            </a:pPr>
            <a:endParaRPr lang="en-US" sz="2400" dirty="0" smtClean="0"/>
          </a:p>
          <a:p>
            <a:pPr marL="0" indent="0">
              <a:buNone/>
            </a:pPr>
            <a:r>
              <a:rPr lang="en-US" dirty="0" smtClean="0"/>
              <a:t>	</a:t>
            </a:r>
            <a:endParaRPr lang="en-US" dirty="0"/>
          </a:p>
        </p:txBody>
      </p:sp>
      <p:sp>
        <p:nvSpPr>
          <p:cNvPr id="2" name="Footer Placeholder 1"/>
          <p:cNvSpPr>
            <a:spLocks noGrp="1"/>
          </p:cNvSpPr>
          <p:nvPr>
            <p:ph type="ftr" sz="quarter" idx="11"/>
          </p:nvPr>
        </p:nvSpPr>
        <p:spPr>
          <a:xfrm>
            <a:off x="2286000" y="7374"/>
            <a:ext cx="4114800" cy="329184"/>
          </a:xfrm>
        </p:spPr>
        <p:txBody>
          <a:bodyPr/>
          <a:lstStyle/>
          <a:p>
            <a:r>
              <a:rPr lang="en-US" smtClean="0"/>
              <a:t>CSC141 Introduction to Computer Programming</a:t>
            </a:r>
            <a:endParaRPr lang="en-US"/>
          </a:p>
        </p:txBody>
      </p:sp>
    </p:spTree>
    <p:extLst>
      <p:ext uri="{BB962C8B-B14F-4D97-AF65-F5344CB8AC3E}">
        <p14:creationId xmlns:p14="http://schemas.microsoft.com/office/powerpoint/2010/main" xmlns="" val="33557919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5105400"/>
          </a:xfrm>
        </p:spPr>
        <p:txBody>
          <a:bodyPr>
            <a:noAutofit/>
          </a:bodyPr>
          <a:lstStyle/>
          <a:p>
            <a:pPr marL="0" indent="0">
              <a:buNone/>
            </a:pPr>
            <a:r>
              <a:rPr lang="en-US" sz="2800" dirty="0">
                <a:solidFill>
                  <a:schemeClr val="tx2"/>
                </a:solidFill>
              </a:rPr>
              <a:t>What is programming?</a:t>
            </a:r>
          </a:p>
          <a:p>
            <a:r>
              <a:rPr lang="en-US" sz="2400" b="1" i="1" dirty="0" smtClean="0"/>
              <a:t>Programming is a Science:	 </a:t>
            </a:r>
          </a:p>
          <a:p>
            <a:pPr marL="400050" lvl="1" indent="0">
              <a:buNone/>
            </a:pPr>
            <a:r>
              <a:rPr lang="en-US" sz="2400" dirty="0" smtClean="0"/>
              <a:t>Because it implement the algorithms describe by mathematics and science.</a:t>
            </a:r>
            <a:r>
              <a:rPr lang="en-US" sz="2400" b="1" i="1" dirty="0"/>
              <a:t> </a:t>
            </a:r>
            <a:endParaRPr lang="en-US" sz="2400" b="1" i="1" dirty="0" smtClean="0"/>
          </a:p>
          <a:p>
            <a:r>
              <a:rPr lang="en-US" sz="2400" b="1" i="1" dirty="0" smtClean="0"/>
              <a:t>Programming </a:t>
            </a:r>
            <a:r>
              <a:rPr lang="en-US" sz="2400" b="1" i="1" dirty="0"/>
              <a:t>is a </a:t>
            </a:r>
            <a:r>
              <a:rPr lang="en-US" sz="2400" b="1" i="1" dirty="0" smtClean="0"/>
              <a:t>Skill:</a:t>
            </a:r>
            <a:r>
              <a:rPr lang="en-US" sz="2400" b="1" i="1" dirty="0"/>
              <a:t>	 </a:t>
            </a:r>
          </a:p>
          <a:p>
            <a:pPr marL="280988" indent="0">
              <a:buNone/>
            </a:pPr>
            <a:r>
              <a:rPr lang="en-US" sz="2400" dirty="0"/>
              <a:t>Because it </a:t>
            </a:r>
            <a:r>
              <a:rPr lang="en-US" sz="2400" dirty="0" smtClean="0"/>
              <a:t>requires design efforts.</a:t>
            </a:r>
          </a:p>
          <a:p>
            <a:r>
              <a:rPr lang="en-US" sz="2400" b="1" i="1" dirty="0"/>
              <a:t>Programming is </a:t>
            </a:r>
            <a:r>
              <a:rPr lang="en-US" sz="2400" b="1" i="1" dirty="0" smtClean="0"/>
              <a:t>an Engineering:</a:t>
            </a:r>
            <a:r>
              <a:rPr lang="en-US" sz="2400" b="1" i="1" dirty="0"/>
              <a:t>	 </a:t>
            </a:r>
          </a:p>
          <a:p>
            <a:pPr marL="280988" indent="0">
              <a:buNone/>
            </a:pPr>
            <a:r>
              <a:rPr lang="en-US" sz="2400" dirty="0"/>
              <a:t>Because </a:t>
            </a:r>
            <a:r>
              <a:rPr lang="en-US" sz="2400" dirty="0" smtClean="0"/>
              <a:t>it requires a tradeoffs between program size, speed, </a:t>
            </a:r>
            <a:r>
              <a:rPr lang="en-US" dirty="0"/>
              <a:t>time (required for development and debugging) and </a:t>
            </a:r>
            <a:r>
              <a:rPr lang="en-US" dirty="0" smtClean="0"/>
              <a:t>maintainability </a:t>
            </a:r>
            <a:r>
              <a:rPr lang="en-US" sz="2400" dirty="0" smtClean="0"/>
              <a:t>among many solutions.</a:t>
            </a:r>
          </a:p>
          <a:p>
            <a:pPr>
              <a:tabLst>
                <a:tab pos="58738" algn="l"/>
              </a:tabLst>
            </a:pPr>
            <a:r>
              <a:rPr lang="en-US" sz="2400" b="1" i="1" dirty="0"/>
              <a:t>Programming is an </a:t>
            </a:r>
            <a:r>
              <a:rPr lang="en-US" b="1" i="1" dirty="0"/>
              <a:t>A</a:t>
            </a:r>
            <a:r>
              <a:rPr lang="en-US" sz="2400" b="1" i="1" dirty="0" smtClean="0"/>
              <a:t>rt</a:t>
            </a:r>
          </a:p>
          <a:p>
            <a:pPr marL="280988" indent="0">
              <a:buNone/>
              <a:tabLst>
                <a:tab pos="58738" algn="l"/>
              </a:tabLst>
            </a:pPr>
            <a:r>
              <a:rPr lang="en-US" sz="2400" dirty="0" smtClean="0"/>
              <a:t>It requires creativity and employ imagination.</a:t>
            </a:r>
            <a:endParaRPr lang="en-US" sz="2400" dirty="0"/>
          </a:p>
          <a:p>
            <a:pPr marL="280988" indent="0">
              <a:buNone/>
            </a:pPr>
            <a:endParaRPr lang="en-US" sz="2400" dirty="0"/>
          </a:p>
          <a:p>
            <a:pPr marL="280988" indent="0">
              <a:buNone/>
            </a:pPr>
            <a:endParaRPr lang="en-US" sz="2400" dirty="0"/>
          </a:p>
          <a:p>
            <a:pPr marL="280988" indent="0">
              <a:buNone/>
            </a:pPr>
            <a:endParaRPr lang="en-US" sz="2400" dirty="0" smtClean="0"/>
          </a:p>
        </p:txBody>
      </p:sp>
      <p:sp>
        <p:nvSpPr>
          <p:cNvPr id="2" name="Footer Placeholder 1"/>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dirty="0"/>
          </a:p>
        </p:txBody>
      </p:sp>
    </p:spTree>
    <p:extLst>
      <p:ext uri="{BB962C8B-B14F-4D97-AF65-F5344CB8AC3E}">
        <p14:creationId xmlns:p14="http://schemas.microsoft.com/office/powerpoint/2010/main" xmlns="" val="3449310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
        <p:nvSpPr>
          <p:cNvPr id="5" name="Content Placeholder 2"/>
          <p:cNvSpPr>
            <a:spLocks noGrp="1"/>
          </p:cNvSpPr>
          <p:nvPr>
            <p:ph idx="1"/>
          </p:nvPr>
        </p:nvSpPr>
        <p:spPr>
          <a:xfrm>
            <a:off x="1295400" y="2133600"/>
            <a:ext cx="6248400" cy="1295400"/>
          </a:xfrm>
        </p:spPr>
        <p:txBody>
          <a:bodyPr>
            <a:noAutofit/>
          </a:bodyPr>
          <a:lstStyle/>
          <a:p>
            <a:pPr marL="0" indent="0" algn="ctr">
              <a:buNone/>
            </a:pPr>
            <a:r>
              <a:rPr lang="en-US" sz="3600" b="1" i="1" dirty="0" smtClean="0">
                <a:solidFill>
                  <a:schemeClr val="tx2"/>
                </a:solidFill>
              </a:rPr>
              <a:t>Types of programming Languages</a:t>
            </a:r>
          </a:p>
          <a:p>
            <a:pPr marL="0" indent="0">
              <a:buNone/>
            </a:pPr>
            <a:r>
              <a:rPr lang="en-US" dirty="0" smtClean="0"/>
              <a:t>	</a:t>
            </a:r>
            <a:endParaRPr lang="en-US" dirty="0"/>
          </a:p>
        </p:txBody>
      </p:sp>
    </p:spTree>
    <p:extLst>
      <p:ext uri="{BB962C8B-B14F-4D97-AF65-F5344CB8AC3E}">
        <p14:creationId xmlns:p14="http://schemas.microsoft.com/office/powerpoint/2010/main" xmlns="" val="5894072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sz="3200" dirty="0" smtClean="0"/>
              <a:t>Levels/Generations of Programming Languages</a:t>
            </a:r>
            <a:endParaRPr lang="en-US" sz="3200" dirty="0"/>
          </a:p>
        </p:txBody>
      </p:sp>
      <p:sp>
        <p:nvSpPr>
          <p:cNvPr id="3" name="Content Placeholder 2"/>
          <p:cNvSpPr>
            <a:spLocks noGrp="1"/>
          </p:cNvSpPr>
          <p:nvPr>
            <p:ph idx="1"/>
          </p:nvPr>
        </p:nvSpPr>
        <p:spPr>
          <a:xfrm>
            <a:off x="381000" y="990600"/>
            <a:ext cx="8229600" cy="5105400"/>
          </a:xfrm>
        </p:spPr>
        <p:txBody>
          <a:bodyPr>
            <a:noAutofit/>
          </a:bodyPr>
          <a:lstStyle/>
          <a:p>
            <a:r>
              <a:rPr lang="en-US" sz="2400" dirty="0" smtClean="0"/>
              <a:t>1</a:t>
            </a:r>
            <a:r>
              <a:rPr lang="en-US" sz="2400" baseline="30000" dirty="0" smtClean="0"/>
              <a:t>st</a:t>
            </a:r>
            <a:r>
              <a:rPr lang="en-US" sz="2400" dirty="0" smtClean="0"/>
              <a:t> Generation Programming language (1GL)</a:t>
            </a:r>
          </a:p>
          <a:p>
            <a:pPr lvl="1"/>
            <a:r>
              <a:rPr lang="en-US" sz="2000" dirty="0" smtClean="0"/>
              <a:t>Machine Language: 0s or 1s</a:t>
            </a:r>
            <a:endParaRPr lang="en-US" sz="2000" dirty="0"/>
          </a:p>
          <a:p>
            <a:r>
              <a:rPr lang="en-US" sz="2400" dirty="0" smtClean="0"/>
              <a:t>2</a:t>
            </a:r>
            <a:r>
              <a:rPr lang="en-US" sz="2400" baseline="30000" dirty="0" smtClean="0"/>
              <a:t>nd</a:t>
            </a:r>
            <a:r>
              <a:rPr lang="en-US" sz="2400" dirty="0" smtClean="0"/>
              <a:t> Generation </a:t>
            </a:r>
            <a:r>
              <a:rPr lang="en-US" sz="2400" dirty="0"/>
              <a:t>Programming language </a:t>
            </a:r>
            <a:r>
              <a:rPr lang="en-US" sz="2400" dirty="0" smtClean="0"/>
              <a:t>(2GL)</a:t>
            </a:r>
          </a:p>
          <a:p>
            <a:pPr lvl="1"/>
            <a:r>
              <a:rPr lang="en-US" sz="2000" dirty="0" smtClean="0"/>
              <a:t>Assembly Language : Mnemonics </a:t>
            </a:r>
            <a:endParaRPr lang="en-US" sz="2000" dirty="0"/>
          </a:p>
          <a:p>
            <a:r>
              <a:rPr lang="en-US" sz="2400" dirty="0" smtClean="0"/>
              <a:t>3</a:t>
            </a:r>
            <a:r>
              <a:rPr lang="en-US" sz="2400" baseline="30000" dirty="0" smtClean="0"/>
              <a:t>rd</a:t>
            </a:r>
            <a:r>
              <a:rPr lang="en-US" sz="2400" dirty="0" smtClean="0"/>
              <a:t> Generation </a:t>
            </a:r>
            <a:r>
              <a:rPr lang="en-US" sz="2400" dirty="0"/>
              <a:t>Programming language </a:t>
            </a:r>
            <a:r>
              <a:rPr lang="en-US" sz="2400" dirty="0" smtClean="0"/>
              <a:t>(3GL)</a:t>
            </a:r>
          </a:p>
          <a:p>
            <a:pPr lvl="1"/>
            <a:r>
              <a:rPr lang="en-US" sz="2000" dirty="0" smtClean="0"/>
              <a:t>High-Level Languages ; (procedure oriented or Object Oriented)</a:t>
            </a:r>
            <a:endParaRPr lang="en-US" sz="2000" dirty="0"/>
          </a:p>
          <a:p>
            <a:r>
              <a:rPr lang="en-US" sz="2400" dirty="0" smtClean="0"/>
              <a:t>4</a:t>
            </a:r>
            <a:r>
              <a:rPr lang="en-US" sz="2400" baseline="30000" dirty="0" smtClean="0"/>
              <a:t>th</a:t>
            </a:r>
            <a:r>
              <a:rPr lang="en-US" sz="2400" dirty="0" smtClean="0"/>
              <a:t> Generation </a:t>
            </a:r>
            <a:r>
              <a:rPr lang="en-US" sz="2400" dirty="0"/>
              <a:t>Programming language </a:t>
            </a:r>
            <a:r>
              <a:rPr lang="en-US" sz="2400" dirty="0" smtClean="0"/>
              <a:t>(4GL)</a:t>
            </a:r>
          </a:p>
          <a:p>
            <a:pPr lvl="1"/>
            <a:r>
              <a:rPr lang="en-US" sz="2000" dirty="0" smtClean="0"/>
              <a:t>Very-High-Level </a:t>
            </a:r>
            <a:r>
              <a:rPr lang="en-US" sz="2000" dirty="0"/>
              <a:t>Languages </a:t>
            </a:r>
            <a:endParaRPr lang="en-US" sz="2000" dirty="0" smtClean="0"/>
          </a:p>
          <a:p>
            <a:r>
              <a:rPr lang="en-US" sz="2400" dirty="0" smtClean="0"/>
              <a:t>5</a:t>
            </a:r>
            <a:r>
              <a:rPr lang="en-US" sz="2400" baseline="30000" dirty="0" smtClean="0"/>
              <a:t>th</a:t>
            </a:r>
            <a:r>
              <a:rPr lang="en-US" sz="2400" dirty="0" smtClean="0"/>
              <a:t> Generation Programming Language</a:t>
            </a:r>
          </a:p>
          <a:p>
            <a:pPr lvl="1"/>
            <a:r>
              <a:rPr lang="en-US" sz="2000" dirty="0" smtClean="0"/>
              <a:t>Natural Languages</a:t>
            </a:r>
            <a:endParaRPr lang="en-US" sz="1200" dirty="0" smtClean="0"/>
          </a:p>
        </p:txBody>
      </p:sp>
      <p:sp>
        <p:nvSpPr>
          <p:cNvPr id="4" name="Footer Placeholder 3"/>
          <p:cNvSpPr>
            <a:spLocks noGrp="1"/>
          </p:cNvSpPr>
          <p:nvPr>
            <p:ph type="ftr" sz="quarter" idx="11"/>
          </p:nvPr>
        </p:nvSpPr>
        <p:spPr>
          <a:xfrm rot="16200000">
            <a:off x="7015410" y="3477260"/>
            <a:ext cx="3510281" cy="365760"/>
          </a:xfrm>
        </p:spPr>
        <p:txBody>
          <a:bodyPr/>
          <a:lstStyle/>
          <a:p>
            <a:r>
              <a:rPr lang="en-US" dirty="0" smtClean="0"/>
              <a:t>CSC141 Introduction to Computer Programming</a:t>
            </a:r>
            <a:endParaRPr lang="en-US" dirty="0"/>
          </a:p>
        </p:txBody>
      </p:sp>
      <p:sp>
        <p:nvSpPr>
          <p:cNvPr id="5" name="Footer Placeholder 3"/>
          <p:cNvSpPr txBox="1">
            <a:spLocks/>
          </p:cNvSpPr>
          <p:nvPr/>
        </p:nvSpPr>
        <p:spPr>
          <a:xfrm>
            <a:off x="2514600" y="18288"/>
            <a:ext cx="4114800" cy="32918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CSC141 Introduction to Computer Programming</a:t>
            </a:r>
            <a:endParaRPr lang="en-US" dirty="0"/>
          </a:p>
        </p:txBody>
      </p:sp>
    </p:spTree>
    <p:extLst>
      <p:ext uri="{BB962C8B-B14F-4D97-AF65-F5344CB8AC3E}">
        <p14:creationId xmlns:p14="http://schemas.microsoft.com/office/powerpoint/2010/main" xmlns="" val="610040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dirty="0" smtClean="0"/>
              <a:t>Machine language  (1GL)</a:t>
            </a:r>
            <a:endParaRPr lang="en-US" sz="3200" dirty="0"/>
          </a:p>
        </p:txBody>
      </p:sp>
      <p:sp>
        <p:nvSpPr>
          <p:cNvPr id="3" name="Content Placeholder 2"/>
          <p:cNvSpPr>
            <a:spLocks noGrp="1"/>
          </p:cNvSpPr>
          <p:nvPr>
            <p:ph idx="1"/>
          </p:nvPr>
        </p:nvSpPr>
        <p:spPr>
          <a:xfrm>
            <a:off x="381000" y="990600"/>
            <a:ext cx="8229600" cy="4724400"/>
          </a:xfrm>
        </p:spPr>
        <p:txBody>
          <a:bodyPr>
            <a:noAutofit/>
          </a:bodyPr>
          <a:lstStyle/>
          <a:p>
            <a:r>
              <a:rPr lang="en-US" sz="2800" dirty="0" smtClean="0"/>
              <a:t>The lowest level of language.</a:t>
            </a:r>
          </a:p>
          <a:p>
            <a:r>
              <a:rPr lang="en-US" sz="2800" dirty="0" smtClean="0"/>
              <a:t>The language </a:t>
            </a:r>
            <a:r>
              <a:rPr lang="en-US" sz="2800" dirty="0"/>
              <a:t>used to program </a:t>
            </a:r>
            <a:r>
              <a:rPr lang="en-US" sz="2800" dirty="0" smtClean="0"/>
              <a:t>the first-generation </a:t>
            </a:r>
            <a:r>
              <a:rPr lang="en-US" sz="2800" dirty="0"/>
              <a:t>computers</a:t>
            </a:r>
            <a:r>
              <a:rPr lang="en-US" sz="2800" dirty="0" smtClean="0"/>
              <a:t>.</a:t>
            </a:r>
          </a:p>
          <a:p>
            <a:r>
              <a:rPr lang="en-US" sz="2800" dirty="0" smtClean="0"/>
              <a:t>The </a:t>
            </a:r>
            <a:r>
              <a:rPr lang="en-US" sz="2800" dirty="0"/>
              <a:t>instructions in 1GL are made of binary numbers, represented by 1s and 0s</a:t>
            </a:r>
            <a:r>
              <a:rPr lang="en-US" sz="2800" dirty="0" smtClean="0"/>
              <a:t>.</a:t>
            </a:r>
          </a:p>
          <a:p>
            <a:r>
              <a:rPr lang="en-US" sz="2800" dirty="0" smtClean="0"/>
              <a:t>1s and 0s correspond to the on and off states of electrical switches.</a:t>
            </a:r>
          </a:p>
          <a:p>
            <a:r>
              <a:rPr lang="en-US" sz="2800" dirty="0" smtClean="0"/>
              <a:t>Suitable </a:t>
            </a:r>
            <a:r>
              <a:rPr lang="en-US" sz="2800" dirty="0"/>
              <a:t>for the understanding of the machine but very </a:t>
            </a:r>
            <a:r>
              <a:rPr lang="en-US" sz="2800" dirty="0" smtClean="0"/>
              <a:t>much </a:t>
            </a:r>
            <a:r>
              <a:rPr lang="en-US" sz="2800" dirty="0"/>
              <a:t>difficult to interpret and learn by the human programmer.</a:t>
            </a:r>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Tree>
    <p:extLst>
      <p:ext uri="{BB962C8B-B14F-4D97-AF65-F5344CB8AC3E}">
        <p14:creationId xmlns:p14="http://schemas.microsoft.com/office/powerpoint/2010/main" xmlns="" val="1076998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15962"/>
          </a:xfrm>
        </p:spPr>
        <p:txBody>
          <a:bodyPr>
            <a:normAutofit/>
          </a:bodyPr>
          <a:lstStyle/>
          <a:p>
            <a:pPr algn="l"/>
            <a:r>
              <a:rPr lang="en-US" sz="3200" dirty="0"/>
              <a:t>Assembly </a:t>
            </a:r>
            <a:r>
              <a:rPr lang="en-US" sz="3200" dirty="0" smtClean="0"/>
              <a:t>language (2GL)</a:t>
            </a:r>
            <a:endParaRPr lang="en-US" sz="3200" dirty="0"/>
          </a:p>
        </p:txBody>
      </p:sp>
      <p:sp>
        <p:nvSpPr>
          <p:cNvPr id="3" name="Content Placeholder 2"/>
          <p:cNvSpPr>
            <a:spLocks noGrp="1"/>
          </p:cNvSpPr>
          <p:nvPr>
            <p:ph idx="1"/>
          </p:nvPr>
        </p:nvSpPr>
        <p:spPr>
          <a:xfrm>
            <a:off x="381000" y="1295400"/>
            <a:ext cx="7010400" cy="4495800"/>
          </a:xfrm>
        </p:spPr>
        <p:txBody>
          <a:bodyPr>
            <a:normAutofit/>
          </a:bodyPr>
          <a:lstStyle/>
          <a:p>
            <a:r>
              <a:rPr lang="en-US" sz="2400" dirty="0" smtClean="0"/>
              <a:t>Low-level language that allows a programmer to use abbreviations or easily remembered words instead of numbers.</a:t>
            </a:r>
          </a:p>
          <a:p>
            <a:r>
              <a:rPr lang="en-US" dirty="0" smtClean="0"/>
              <a:t>These Observations are called Mnemonics. </a:t>
            </a:r>
            <a:r>
              <a:rPr lang="en-US" sz="2400" dirty="0" smtClean="0"/>
              <a:t>These Mnemonic are Opcode and Operands</a:t>
            </a:r>
          </a:p>
          <a:p>
            <a:pPr marL="0" indent="0">
              <a:buNone/>
            </a:pPr>
            <a:r>
              <a:rPr lang="en-US" sz="2400" dirty="0" smtClean="0"/>
              <a:t>	For Example: 	ADD	AX, BX</a:t>
            </a:r>
          </a:p>
          <a:p>
            <a:pPr marL="0" indent="0">
              <a:buNone/>
            </a:pPr>
            <a:r>
              <a:rPr lang="en-US" dirty="0"/>
              <a:t>	</a:t>
            </a:r>
            <a:r>
              <a:rPr lang="en-US" dirty="0" smtClean="0"/>
              <a:t>			MOV	CX, AX</a:t>
            </a:r>
          </a:p>
          <a:p>
            <a:pPr marL="0" indent="0">
              <a:buNone/>
            </a:pPr>
            <a:r>
              <a:rPr lang="en-US" sz="2400" dirty="0"/>
              <a:t>	</a:t>
            </a:r>
            <a:r>
              <a:rPr lang="en-US" sz="2400" dirty="0" smtClean="0"/>
              <a:t>			INC	CX</a:t>
            </a:r>
          </a:p>
          <a:p>
            <a:pPr marL="0" indent="0">
              <a:buNone/>
            </a:pPr>
            <a:r>
              <a:rPr lang="en-US" dirty="0" smtClean="0"/>
              <a:t>	Op-code;	ADD, MOV, INC </a:t>
            </a:r>
          </a:p>
          <a:p>
            <a:pPr marL="0" indent="0">
              <a:buNone/>
            </a:pPr>
            <a:r>
              <a:rPr lang="en-US" dirty="0"/>
              <a:t>	</a:t>
            </a:r>
            <a:r>
              <a:rPr lang="en-US" dirty="0" smtClean="0"/>
              <a:t>Operands	AX, BX,CX</a:t>
            </a:r>
            <a:r>
              <a:rPr lang="en-US" dirty="0"/>
              <a:t>	</a:t>
            </a:r>
            <a:r>
              <a:rPr lang="en-US" dirty="0" smtClean="0"/>
              <a:t>		</a:t>
            </a:r>
            <a:endParaRPr lang="en-US" sz="2400" dirty="0" smtClean="0"/>
          </a:p>
          <a:p>
            <a:pPr marL="0" indent="0">
              <a:buNone/>
            </a:pPr>
            <a:endParaRPr lang="en-US" dirty="0"/>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Tree>
    <p:extLst>
      <p:ext uri="{BB962C8B-B14F-4D97-AF65-F5344CB8AC3E}">
        <p14:creationId xmlns:p14="http://schemas.microsoft.com/office/powerpoint/2010/main" xmlns="" val="33744455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5962"/>
          </a:xfrm>
        </p:spPr>
        <p:txBody>
          <a:bodyPr>
            <a:normAutofit/>
          </a:bodyPr>
          <a:lstStyle/>
          <a:p>
            <a:pPr algn="l"/>
            <a:r>
              <a:rPr lang="en-US" sz="3200" dirty="0"/>
              <a:t>Assembly </a:t>
            </a:r>
            <a:r>
              <a:rPr lang="en-US" sz="3200" dirty="0" smtClean="0"/>
              <a:t>language (2GL)</a:t>
            </a:r>
            <a:endParaRPr lang="en-US" sz="3200" dirty="0"/>
          </a:p>
        </p:txBody>
      </p:sp>
      <p:sp>
        <p:nvSpPr>
          <p:cNvPr id="3" name="Content Placeholder 2"/>
          <p:cNvSpPr>
            <a:spLocks noGrp="1"/>
          </p:cNvSpPr>
          <p:nvPr>
            <p:ph idx="1"/>
          </p:nvPr>
        </p:nvSpPr>
        <p:spPr>
          <a:xfrm>
            <a:off x="381000" y="1447800"/>
            <a:ext cx="7239000" cy="4525963"/>
          </a:xfrm>
        </p:spPr>
        <p:txBody>
          <a:bodyPr>
            <a:normAutofit/>
          </a:bodyPr>
          <a:lstStyle/>
          <a:p>
            <a:pPr marL="401637" lvl="1" indent="-342900">
              <a:buFont typeface="Arial" pitchFamily="34" charset="0"/>
              <a:buChar char="•"/>
            </a:pPr>
            <a:r>
              <a:rPr lang="en-US" sz="2400" dirty="0" smtClean="0"/>
              <a:t>Programmer can write instructions faster but it is still not an easy language to learn.</a:t>
            </a:r>
          </a:p>
          <a:p>
            <a:pPr marL="401637" lvl="1" indent="-342900">
              <a:buFont typeface="Arial" pitchFamily="34" charset="0"/>
              <a:buChar char="•"/>
            </a:pPr>
            <a:r>
              <a:rPr lang="en-US" sz="2400" b="1" dirty="0" smtClean="0"/>
              <a:t>Drawback: </a:t>
            </a:r>
            <a:r>
              <a:rPr lang="en-US" sz="2400" dirty="0" smtClean="0"/>
              <a:t>The </a:t>
            </a:r>
            <a:r>
              <a:rPr lang="en-US" sz="2400" dirty="0"/>
              <a:t>language is specific to a particular processor family and environment</a:t>
            </a:r>
            <a:r>
              <a:rPr lang="en-US" sz="2400" dirty="0" smtClean="0"/>
              <a:t>. (Machine Dependent Language)</a:t>
            </a:r>
          </a:p>
          <a:p>
            <a:pPr marL="401637" lvl="1" indent="-342900">
              <a:buFont typeface="Arial" pitchFamily="34" charset="0"/>
              <a:buChar char="•"/>
            </a:pPr>
            <a:r>
              <a:rPr lang="en-US" sz="2400" b="1" dirty="0" smtClean="0"/>
              <a:t>Assembler</a:t>
            </a:r>
            <a:r>
              <a:rPr lang="en-US" sz="2400" dirty="0" smtClean="0"/>
              <a:t> – A program that translates the assembly language program into machine language. </a:t>
            </a:r>
          </a:p>
          <a:p>
            <a:pPr marL="0" indent="0">
              <a:buNone/>
            </a:pPr>
            <a:endParaRPr lang="en-US" dirty="0"/>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Tree>
    <p:extLst>
      <p:ext uri="{BB962C8B-B14F-4D97-AF65-F5344CB8AC3E}">
        <p14:creationId xmlns:p14="http://schemas.microsoft.com/office/powerpoint/2010/main" xmlns="" val="605329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dirty="0" smtClean="0"/>
              <a:t>High Level languages (3GL)</a:t>
            </a:r>
            <a:endParaRPr lang="en-US" sz="3200" dirty="0"/>
          </a:p>
        </p:txBody>
      </p:sp>
      <p:sp>
        <p:nvSpPr>
          <p:cNvPr id="3" name="Content Placeholder 2"/>
          <p:cNvSpPr>
            <a:spLocks noGrp="1"/>
          </p:cNvSpPr>
          <p:nvPr>
            <p:ph idx="1"/>
          </p:nvPr>
        </p:nvSpPr>
        <p:spPr>
          <a:xfrm>
            <a:off x="381000" y="990600"/>
            <a:ext cx="8229600" cy="5105400"/>
          </a:xfrm>
        </p:spPr>
        <p:txBody>
          <a:bodyPr>
            <a:normAutofit lnSpcReduction="10000"/>
          </a:bodyPr>
          <a:lstStyle/>
          <a:p>
            <a:r>
              <a:rPr lang="en-US" sz="2400" dirty="0" smtClean="0"/>
              <a:t>A High-Level Language is an English-like language.</a:t>
            </a:r>
          </a:p>
          <a:p>
            <a:r>
              <a:rPr lang="en-US" sz="2400" dirty="0" smtClean="0"/>
              <a:t>It is </a:t>
            </a:r>
            <a:r>
              <a:rPr lang="en-US" sz="2400" dirty="0"/>
              <a:t>a refinement of a second-generation programming language. </a:t>
            </a:r>
            <a:endParaRPr lang="en-US" sz="2400" dirty="0" smtClean="0"/>
          </a:p>
          <a:p>
            <a:r>
              <a:rPr lang="en-US" sz="2400" dirty="0" smtClean="0"/>
              <a:t>It allowed users to write in familiar notation, rather than numbers or abbreviations.</a:t>
            </a:r>
          </a:p>
          <a:p>
            <a:r>
              <a:rPr lang="en-US" sz="2400" dirty="0" smtClean="0"/>
              <a:t>Most High-level languages are not Machine Dependent.</a:t>
            </a:r>
          </a:p>
          <a:p>
            <a:r>
              <a:rPr lang="en-US" sz="2400" dirty="0" smtClean="0"/>
              <a:t>Translator for High-level languages is either a Compiler or an Interpreter.</a:t>
            </a:r>
          </a:p>
          <a:p>
            <a:r>
              <a:rPr lang="en-US" sz="2400" dirty="0" smtClean="0"/>
              <a:t>Examples of High-level languages:</a:t>
            </a:r>
          </a:p>
          <a:p>
            <a:pPr lvl="1">
              <a:buFont typeface="Calibri" pitchFamily="34" charset="0"/>
              <a:buChar char="―"/>
            </a:pPr>
            <a:r>
              <a:rPr lang="en-US" sz="2000" dirty="0" smtClean="0"/>
              <a:t>FORTRON</a:t>
            </a:r>
          </a:p>
          <a:p>
            <a:pPr lvl="1">
              <a:buFont typeface="Calibri" pitchFamily="34" charset="0"/>
              <a:buChar char="―"/>
            </a:pPr>
            <a:r>
              <a:rPr lang="en-US" sz="2000" dirty="0" smtClean="0"/>
              <a:t>COBOL</a:t>
            </a:r>
          </a:p>
          <a:p>
            <a:pPr lvl="1">
              <a:buFont typeface="Calibri" pitchFamily="34" charset="0"/>
              <a:buChar char="―"/>
            </a:pPr>
            <a:r>
              <a:rPr lang="en-US" sz="2000" dirty="0" smtClean="0"/>
              <a:t>BASIC</a:t>
            </a:r>
          </a:p>
          <a:p>
            <a:pPr lvl="1">
              <a:buFont typeface="Calibri" pitchFamily="34" charset="0"/>
              <a:buChar char="―"/>
            </a:pPr>
            <a:r>
              <a:rPr lang="en-US" sz="2000" dirty="0" smtClean="0"/>
              <a:t>C and C++</a:t>
            </a:r>
          </a:p>
          <a:p>
            <a:endParaRPr lang="en-US" sz="2400" dirty="0"/>
          </a:p>
          <a:p>
            <a:pPr marL="0" indent="0">
              <a:buNone/>
            </a:pPr>
            <a:endParaRPr lang="en-US" sz="2400" dirty="0" smtClean="0"/>
          </a:p>
          <a:p>
            <a:pPr marL="0" indent="0">
              <a:buNone/>
            </a:pPr>
            <a:endParaRPr lang="en-US" dirty="0"/>
          </a:p>
        </p:txBody>
      </p:sp>
      <p:sp>
        <p:nvSpPr>
          <p:cNvPr id="4" name="Footer Placeholder 3"/>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Tree>
    <p:extLst>
      <p:ext uri="{BB962C8B-B14F-4D97-AF65-F5344CB8AC3E}">
        <p14:creationId xmlns:p14="http://schemas.microsoft.com/office/powerpoint/2010/main" xmlns="" val="2537637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685800"/>
          </a:xfrm>
        </p:spPr>
        <p:txBody>
          <a:bodyPr>
            <a:normAutofit/>
          </a:bodyPr>
          <a:lstStyle/>
          <a:p>
            <a:pPr algn="l"/>
            <a:r>
              <a:rPr lang="en-US" sz="3200" dirty="0" smtClean="0"/>
              <a:t>Very-High-Level Languages (4GL)</a:t>
            </a:r>
            <a:endParaRPr lang="en-US" sz="3200" dirty="0"/>
          </a:p>
        </p:txBody>
      </p:sp>
      <p:sp>
        <p:nvSpPr>
          <p:cNvPr id="3" name="Content Placeholder 2"/>
          <p:cNvSpPr>
            <a:spLocks noGrp="1"/>
          </p:cNvSpPr>
          <p:nvPr>
            <p:ph idx="1"/>
          </p:nvPr>
        </p:nvSpPr>
        <p:spPr>
          <a:xfrm>
            <a:off x="457200" y="1143000"/>
            <a:ext cx="8229600" cy="4953000"/>
          </a:xfrm>
        </p:spPr>
        <p:txBody>
          <a:bodyPr>
            <a:noAutofit/>
          </a:bodyPr>
          <a:lstStyle/>
          <a:p>
            <a:r>
              <a:rPr lang="en-US" sz="2200" dirty="0" smtClean="0"/>
              <a:t>4GLs are much more user-oriented and allow programmers to develop programs with fewer commands compared with 3GLs.</a:t>
            </a:r>
          </a:p>
          <a:p>
            <a:r>
              <a:rPr lang="en-US" sz="2200" dirty="0" smtClean="0"/>
              <a:t>Non-Procedural Language; Programmers don’t have to specify all the programming logic, only tell the computer what they want done.</a:t>
            </a:r>
          </a:p>
          <a:p>
            <a:r>
              <a:rPr lang="en-US" sz="2200" dirty="0"/>
              <a:t>S</a:t>
            </a:r>
            <a:r>
              <a:rPr lang="en-US" sz="2200" dirty="0" smtClean="0"/>
              <a:t>aves a lot of time.</a:t>
            </a:r>
          </a:p>
          <a:p>
            <a:r>
              <a:rPr lang="en-US" sz="2200" dirty="0" smtClean="0"/>
              <a:t>4GLs consist of report generators, query languages, application generators, and interactive database management system</a:t>
            </a:r>
          </a:p>
          <a:p>
            <a:r>
              <a:rPr lang="en-US" sz="2200" dirty="0" smtClean="0"/>
              <a:t>For example:</a:t>
            </a:r>
          </a:p>
          <a:p>
            <a:pPr lvl="1"/>
            <a:r>
              <a:rPr lang="en-US" sz="2200" dirty="0" smtClean="0"/>
              <a:t>RPG III (Report Generator)</a:t>
            </a:r>
          </a:p>
          <a:p>
            <a:pPr lvl="1"/>
            <a:r>
              <a:rPr lang="en-US" sz="2200" dirty="0" smtClean="0"/>
              <a:t>SQL (Structured Query Language)</a:t>
            </a:r>
          </a:p>
          <a:p>
            <a:pPr lvl="1"/>
            <a:r>
              <a:rPr lang="en-US" sz="2200" dirty="0" smtClean="0"/>
              <a:t>NOMAD and FOCUS (DBMS)</a:t>
            </a:r>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Tree>
    <p:extLst>
      <p:ext uri="{BB962C8B-B14F-4D97-AF65-F5344CB8AC3E}">
        <p14:creationId xmlns:p14="http://schemas.microsoft.com/office/powerpoint/2010/main" xmlns="" val="3911490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dirty="0" smtClean="0"/>
              <a:t>Natural Languages (5GL)</a:t>
            </a:r>
            <a:endParaRPr 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dirty="0" smtClean="0"/>
              <a:t>Two types</a:t>
            </a:r>
          </a:p>
          <a:p>
            <a:pPr lvl="1"/>
            <a:r>
              <a:rPr lang="en-US" dirty="0" smtClean="0"/>
              <a:t>Ordinary Human Languages; like English.</a:t>
            </a:r>
          </a:p>
          <a:p>
            <a:pPr lvl="1"/>
            <a:r>
              <a:rPr lang="en-US" dirty="0" smtClean="0"/>
              <a:t>Programming language that use human language to give people a more natural connection with computers.</a:t>
            </a:r>
          </a:p>
          <a:p>
            <a:r>
              <a:rPr lang="en-US" dirty="0"/>
              <a:t> </a:t>
            </a:r>
            <a:r>
              <a:rPr lang="en-US" dirty="0" smtClean="0"/>
              <a:t>5GLs are </a:t>
            </a:r>
            <a:r>
              <a:rPr lang="en-US" dirty="0"/>
              <a:t>designed to make the computer solve a given problem without the programmer. </a:t>
            </a:r>
            <a:endParaRPr lang="en-US" dirty="0" smtClean="0"/>
          </a:p>
          <a:p>
            <a:r>
              <a:rPr lang="en-US" dirty="0" smtClean="0"/>
              <a:t>Natural languages are part of the field of study known as </a:t>
            </a:r>
            <a:r>
              <a:rPr lang="en-US" i="1" dirty="0" smtClean="0"/>
              <a:t>Artificial Intelligence.</a:t>
            </a:r>
          </a:p>
          <a:p>
            <a:pPr lvl="1"/>
            <a:r>
              <a:rPr lang="en-US" i="1" dirty="0" smtClean="0"/>
              <a:t>Develop machines to emulate human-like qualities such as learning, reasoning, communicating, seeing and hearing.</a:t>
            </a:r>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Tree>
    <p:extLst>
      <p:ext uri="{BB962C8B-B14F-4D97-AF65-F5344CB8AC3E}">
        <p14:creationId xmlns:p14="http://schemas.microsoft.com/office/powerpoint/2010/main" xmlns="" val="35642412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96917" y="990600"/>
            <a:ext cx="5554549" cy="5715000"/>
          </a:xfrm>
        </p:spPr>
      </p:pic>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
        <p:nvSpPr>
          <p:cNvPr id="2" name="TextBox 1"/>
          <p:cNvSpPr txBox="1"/>
          <p:nvPr/>
        </p:nvSpPr>
        <p:spPr>
          <a:xfrm>
            <a:off x="304800" y="487977"/>
            <a:ext cx="4693914" cy="523220"/>
          </a:xfrm>
          <a:prstGeom prst="rect">
            <a:avLst/>
          </a:prstGeom>
          <a:noFill/>
        </p:spPr>
        <p:txBody>
          <a:bodyPr wrap="none" rtlCol="0">
            <a:spAutoFit/>
          </a:bodyPr>
          <a:lstStyle/>
          <a:p>
            <a:r>
              <a:rPr lang="en-US" sz="2800" b="1" dirty="0" smtClean="0">
                <a:solidFill>
                  <a:schemeClr val="tx2"/>
                </a:solidFill>
                <a:latin typeface="+mj-lt"/>
              </a:rPr>
              <a:t>Evolution of Programming</a:t>
            </a:r>
            <a:endParaRPr lang="en-US" sz="2800" b="1" dirty="0">
              <a:solidFill>
                <a:schemeClr val="tx2"/>
              </a:solidFill>
              <a:latin typeface="+mj-lt"/>
            </a:endParaRPr>
          </a:p>
        </p:txBody>
      </p:sp>
    </p:spTree>
    <p:extLst>
      <p:ext uri="{BB962C8B-B14F-4D97-AF65-F5344CB8AC3E}">
        <p14:creationId xmlns:p14="http://schemas.microsoft.com/office/powerpoint/2010/main" xmlns="" val="790310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514600" y="0"/>
            <a:ext cx="4114800" cy="329184"/>
          </a:xfrm>
        </p:spPr>
        <p:txBody>
          <a:bodyPr/>
          <a:lstStyle/>
          <a:p>
            <a:r>
              <a:rPr lang="en-US" dirty="0" smtClean="0"/>
              <a:t>CSC141 Introduction to Computer Programming</a:t>
            </a:r>
            <a:endParaRPr lang="en-US" dirty="0"/>
          </a:p>
        </p:txBody>
      </p:sp>
      <p:sp>
        <p:nvSpPr>
          <p:cNvPr id="13" name="Rectangle 12"/>
          <p:cNvSpPr/>
          <p:nvPr/>
        </p:nvSpPr>
        <p:spPr>
          <a:xfrm>
            <a:off x="601771" y="3142244"/>
            <a:ext cx="25908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RAM</a:t>
            </a:r>
          </a:p>
          <a:p>
            <a:pPr algn="ctr"/>
            <a:r>
              <a:rPr lang="en-US" dirty="0" smtClean="0"/>
              <a:t>Volatile Memory</a:t>
            </a:r>
            <a:endParaRPr lang="en-US" dirty="0"/>
          </a:p>
        </p:txBody>
      </p:sp>
      <p:sp>
        <p:nvSpPr>
          <p:cNvPr id="14" name="Rectangle 13"/>
          <p:cNvSpPr/>
          <p:nvPr/>
        </p:nvSpPr>
        <p:spPr>
          <a:xfrm>
            <a:off x="4239997" y="3142244"/>
            <a:ext cx="25908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ROM</a:t>
            </a:r>
          </a:p>
          <a:p>
            <a:pPr algn="ctr"/>
            <a:r>
              <a:rPr lang="en-US" dirty="0" smtClean="0"/>
              <a:t>Non-Volatile Memory</a:t>
            </a:r>
            <a:endParaRPr lang="en-US" dirty="0"/>
          </a:p>
        </p:txBody>
      </p:sp>
      <p:sp>
        <p:nvSpPr>
          <p:cNvPr id="15" name="Oval 14"/>
          <p:cNvSpPr/>
          <p:nvPr/>
        </p:nvSpPr>
        <p:spPr>
          <a:xfrm>
            <a:off x="381000" y="4038600"/>
            <a:ext cx="3032341" cy="1371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Loses its contents when power goes off</a:t>
            </a:r>
            <a:endParaRPr lang="en-US" dirty="0"/>
          </a:p>
        </p:txBody>
      </p:sp>
      <p:sp>
        <p:nvSpPr>
          <p:cNvPr id="16" name="Oval 15"/>
          <p:cNvSpPr/>
          <p:nvPr/>
        </p:nvSpPr>
        <p:spPr>
          <a:xfrm>
            <a:off x="4001871" y="4029188"/>
            <a:ext cx="3032341" cy="1371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Doesn’t lose its contents when power goes off</a:t>
            </a:r>
            <a:endParaRPr lang="en-US" dirty="0"/>
          </a:p>
        </p:txBody>
      </p:sp>
      <p:sp>
        <p:nvSpPr>
          <p:cNvPr id="17" name="Rounded Rectangle 16"/>
          <p:cNvSpPr/>
          <p:nvPr/>
        </p:nvSpPr>
        <p:spPr>
          <a:xfrm>
            <a:off x="2155410" y="1219200"/>
            <a:ext cx="3124200" cy="6489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Memory</a:t>
            </a:r>
            <a:endParaRPr lang="en-US" dirty="0"/>
          </a:p>
        </p:txBody>
      </p:sp>
      <p:sp>
        <p:nvSpPr>
          <p:cNvPr id="18" name="Bent-Up Arrow 17"/>
          <p:cNvSpPr/>
          <p:nvPr/>
        </p:nvSpPr>
        <p:spPr>
          <a:xfrm rot="10800000">
            <a:off x="1684390" y="2581388"/>
            <a:ext cx="2042951" cy="56085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Bent-Up Arrow 19"/>
          <p:cNvSpPr/>
          <p:nvPr/>
        </p:nvSpPr>
        <p:spPr>
          <a:xfrm rot="10800000" flipH="1">
            <a:off x="3727341" y="2581386"/>
            <a:ext cx="2013205" cy="56085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3475194" y="1868128"/>
            <a:ext cx="484632" cy="7132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00297" y="491437"/>
            <a:ext cx="3465443" cy="584775"/>
          </a:xfrm>
          <a:prstGeom prst="rect">
            <a:avLst/>
          </a:prstGeom>
          <a:noFill/>
        </p:spPr>
        <p:txBody>
          <a:bodyPr wrap="square" rtlCol="0">
            <a:spAutoFit/>
          </a:bodyPr>
          <a:lstStyle/>
          <a:p>
            <a:r>
              <a:rPr lang="en-US" sz="3200" dirty="0" smtClean="0">
                <a:solidFill>
                  <a:schemeClr val="tx2"/>
                </a:solidFill>
              </a:rPr>
              <a:t>Types of Memory</a:t>
            </a:r>
            <a:endParaRPr lang="en-US" dirty="0">
              <a:solidFill>
                <a:schemeClr val="tx2"/>
              </a:solidFill>
            </a:endParaRPr>
          </a:p>
        </p:txBody>
      </p:sp>
    </p:spTree>
    <p:extLst>
      <p:ext uri="{BB962C8B-B14F-4D97-AF65-F5344CB8AC3E}">
        <p14:creationId xmlns:p14="http://schemas.microsoft.com/office/powerpoint/2010/main" xmlns="" val="19755853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pPr algn="l"/>
            <a:r>
              <a:rPr lang="en-US" sz="3200" dirty="0" smtClean="0"/>
              <a:t>Programming Paradigms</a:t>
            </a:r>
            <a:endParaRPr lang="en-US" sz="3200" dirty="0"/>
          </a:p>
        </p:txBody>
      </p:sp>
      <p:sp>
        <p:nvSpPr>
          <p:cNvPr id="4" name="Content Placeholder 2"/>
          <p:cNvSpPr>
            <a:spLocks noGrp="1"/>
          </p:cNvSpPr>
          <p:nvPr>
            <p:ph idx="1"/>
          </p:nvPr>
        </p:nvSpPr>
        <p:spPr>
          <a:xfrm>
            <a:off x="381000" y="1295400"/>
            <a:ext cx="8229600" cy="4525963"/>
          </a:xfrm>
        </p:spPr>
        <p:txBody>
          <a:bodyPr>
            <a:normAutofit/>
          </a:bodyPr>
          <a:lstStyle/>
          <a:p>
            <a:pPr marL="0" indent="0">
              <a:buNone/>
            </a:pPr>
            <a:r>
              <a:rPr lang="en-US" sz="2400" dirty="0" smtClean="0"/>
              <a:t>A number of programming paradigms are:</a:t>
            </a:r>
          </a:p>
          <a:p>
            <a:r>
              <a:rPr lang="en-US" sz="2400" dirty="0" smtClean="0"/>
              <a:t>Procedural/Imperative Programming </a:t>
            </a:r>
          </a:p>
          <a:p>
            <a:r>
              <a:rPr lang="en-US" sz="2400" dirty="0" smtClean="0"/>
              <a:t>Functional Programming  </a:t>
            </a:r>
          </a:p>
          <a:p>
            <a:r>
              <a:rPr lang="en-US" sz="2400" dirty="0" smtClean="0"/>
              <a:t>Declarative Programming</a:t>
            </a:r>
          </a:p>
          <a:p>
            <a:r>
              <a:rPr lang="en-US" sz="2400" dirty="0" smtClean="0"/>
              <a:t>Object Oriented Programming  </a:t>
            </a:r>
          </a:p>
          <a:p>
            <a:r>
              <a:rPr lang="en-US" sz="2400" dirty="0" smtClean="0"/>
              <a:t>Event driven Programming</a:t>
            </a:r>
          </a:p>
          <a:p>
            <a:r>
              <a:rPr lang="en-US" sz="2400" dirty="0" smtClean="0"/>
              <a:t>Parallel Programming</a:t>
            </a:r>
            <a:endParaRPr lang="en-US" sz="2400" dirty="0"/>
          </a:p>
        </p:txBody>
      </p:sp>
      <p:sp>
        <p:nvSpPr>
          <p:cNvPr id="3" name="Footer Placeholder 2"/>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Tree>
    <p:extLst>
      <p:ext uri="{BB962C8B-B14F-4D97-AF65-F5344CB8AC3E}">
        <p14:creationId xmlns:p14="http://schemas.microsoft.com/office/powerpoint/2010/main" xmlns="" val="21603863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Procedural or Imperative:</a:t>
            </a:r>
          </a:p>
        </p:txBody>
      </p:sp>
      <p:sp>
        <p:nvSpPr>
          <p:cNvPr id="3" name="Content Placeholder 2"/>
          <p:cNvSpPr>
            <a:spLocks noGrp="1"/>
          </p:cNvSpPr>
          <p:nvPr>
            <p:ph idx="1"/>
          </p:nvPr>
        </p:nvSpPr>
        <p:spPr>
          <a:xfrm>
            <a:off x="457200" y="1371600"/>
            <a:ext cx="8229600" cy="4267200"/>
          </a:xfrm>
        </p:spPr>
        <p:txBody>
          <a:bodyPr>
            <a:noAutofit/>
          </a:bodyPr>
          <a:lstStyle/>
          <a:p>
            <a:r>
              <a:rPr lang="en-US" sz="2400" dirty="0"/>
              <a:t>I</a:t>
            </a:r>
            <a:r>
              <a:rPr lang="en-US" sz="2400" dirty="0" smtClean="0"/>
              <a:t>mperative programs emphasize “tell what to do”</a:t>
            </a:r>
          </a:p>
          <a:p>
            <a:r>
              <a:rPr lang="en-US" sz="2400" dirty="0" smtClean="0"/>
              <a:t>When we say “ Do this, then do this, then do this, and if xx, do this, otherwise do this” This is imperative programming:</a:t>
            </a:r>
          </a:p>
          <a:p>
            <a:r>
              <a:rPr lang="en-US" sz="2400" dirty="0" smtClean="0"/>
              <a:t>They focus on evaluating expressions and storing results in a variable.</a:t>
            </a:r>
          </a:p>
          <a:p>
            <a:r>
              <a:rPr lang="en-US" sz="2400" dirty="0" smtClean="0"/>
              <a:t>The most common imperative language consists of statements such as:</a:t>
            </a:r>
          </a:p>
          <a:p>
            <a:pPr marL="0" indent="0">
              <a:buNone/>
            </a:pPr>
            <a:r>
              <a:rPr lang="en-US" sz="2400" dirty="0"/>
              <a:t> </a:t>
            </a:r>
            <a:r>
              <a:rPr lang="en-US" sz="2400" dirty="0" smtClean="0"/>
              <a:t>     a = 10;</a:t>
            </a:r>
          </a:p>
          <a:p>
            <a:pPr marL="0" indent="0">
              <a:buNone/>
            </a:pPr>
            <a:r>
              <a:rPr lang="en-US" sz="2400" dirty="0"/>
              <a:t> </a:t>
            </a:r>
            <a:r>
              <a:rPr lang="en-US" sz="2400" dirty="0" smtClean="0"/>
              <a:t>     b = 5;</a:t>
            </a:r>
          </a:p>
          <a:p>
            <a:pPr marL="0" indent="0">
              <a:buNone/>
            </a:pPr>
            <a:r>
              <a:rPr lang="en-US" sz="2400" dirty="0"/>
              <a:t> </a:t>
            </a:r>
            <a:r>
              <a:rPr lang="en-US" sz="2400" dirty="0" smtClean="0"/>
              <a:t>     c = a + b; </a:t>
            </a:r>
          </a:p>
        </p:txBody>
      </p:sp>
      <p:sp>
        <p:nvSpPr>
          <p:cNvPr id="4" name="Footer Placeholder 3"/>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Tree>
    <p:extLst>
      <p:ext uri="{BB962C8B-B14F-4D97-AF65-F5344CB8AC3E}">
        <p14:creationId xmlns:p14="http://schemas.microsoft.com/office/powerpoint/2010/main" xmlns="" val="21578044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Procedural or Imperative: … </a:t>
            </a:r>
            <a:r>
              <a:rPr lang="en-US" sz="3200" dirty="0" err="1" smtClean="0"/>
              <a:t>Contd</a:t>
            </a:r>
            <a:endParaRPr lang="en-US" sz="3200" dirty="0"/>
          </a:p>
        </p:txBody>
      </p:sp>
      <p:sp>
        <p:nvSpPr>
          <p:cNvPr id="3" name="Content Placeholder 2"/>
          <p:cNvSpPr>
            <a:spLocks noGrp="1"/>
          </p:cNvSpPr>
          <p:nvPr>
            <p:ph idx="1"/>
          </p:nvPr>
        </p:nvSpPr>
        <p:spPr>
          <a:xfrm>
            <a:off x="457200" y="1219200"/>
            <a:ext cx="8229600" cy="2438400"/>
          </a:xfrm>
        </p:spPr>
        <p:txBody>
          <a:bodyPr>
            <a:noAutofit/>
          </a:bodyPr>
          <a:lstStyle/>
          <a:p>
            <a:pPr marL="0" indent="0">
              <a:buNone/>
            </a:pPr>
            <a:endParaRPr lang="en-US" sz="2400" dirty="0" smtClean="0"/>
          </a:p>
          <a:p>
            <a:pPr marL="0" indent="0">
              <a:buNone/>
            </a:pPr>
            <a:r>
              <a:rPr lang="en-US" sz="2400" dirty="0" smtClean="0"/>
              <a:t>Example of imperative  languages are:  </a:t>
            </a:r>
          </a:p>
          <a:p>
            <a:r>
              <a:rPr lang="en-US" sz="2400" dirty="0" smtClean="0"/>
              <a:t>Assembly language</a:t>
            </a:r>
          </a:p>
          <a:p>
            <a:r>
              <a:rPr lang="en-US" sz="2400" dirty="0" smtClean="0"/>
              <a:t>COBOL</a:t>
            </a:r>
          </a:p>
          <a:p>
            <a:r>
              <a:rPr lang="en-US" sz="2400" dirty="0" smtClean="0"/>
              <a:t>Pascal</a:t>
            </a:r>
          </a:p>
          <a:p>
            <a:r>
              <a:rPr lang="en-US" sz="2400" dirty="0" smtClean="0"/>
              <a:t>C and C++</a:t>
            </a:r>
          </a:p>
          <a:p>
            <a:pPr marL="0" indent="0">
              <a:buNone/>
            </a:pPr>
            <a:r>
              <a:rPr lang="en-US" sz="1800" dirty="0"/>
              <a:t> </a:t>
            </a:r>
            <a:r>
              <a:rPr lang="en-US" sz="1800" dirty="0" smtClean="0"/>
              <a:t>      </a:t>
            </a:r>
            <a:endParaRPr lang="en-US" sz="2000" dirty="0" smtClean="0"/>
          </a:p>
          <a:p>
            <a:pPr marL="0" indent="0">
              <a:buNone/>
            </a:pPr>
            <a:endParaRPr lang="en-US" sz="2000" dirty="0" smtClean="0"/>
          </a:p>
          <a:p>
            <a:pPr marL="0" indent="0">
              <a:buNone/>
            </a:pPr>
            <a:r>
              <a:rPr lang="en-US" sz="2000" dirty="0"/>
              <a:t> </a:t>
            </a:r>
          </a:p>
        </p:txBody>
      </p:sp>
      <p:sp>
        <p:nvSpPr>
          <p:cNvPr id="4" name="Footer Placeholder 3"/>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Tree>
    <p:extLst>
      <p:ext uri="{BB962C8B-B14F-4D97-AF65-F5344CB8AC3E}">
        <p14:creationId xmlns:p14="http://schemas.microsoft.com/office/powerpoint/2010/main" xmlns="" val="16190633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3200" dirty="0" smtClean="0"/>
              <a:t>Is there any Best Programming Language?</a:t>
            </a:r>
            <a:endParaRPr lang="en-US" sz="3200" dirty="0"/>
          </a:p>
        </p:txBody>
      </p:sp>
      <p:sp>
        <p:nvSpPr>
          <p:cNvPr id="3" name="Content Placeholder 2"/>
          <p:cNvSpPr>
            <a:spLocks noGrp="1"/>
          </p:cNvSpPr>
          <p:nvPr>
            <p:ph idx="1"/>
          </p:nvPr>
        </p:nvSpPr>
        <p:spPr>
          <a:xfrm>
            <a:off x="304800" y="1219201"/>
            <a:ext cx="8229600" cy="3657599"/>
          </a:xfrm>
        </p:spPr>
        <p:txBody>
          <a:bodyPr/>
          <a:lstStyle/>
          <a:p>
            <a:r>
              <a:rPr lang="en-US" dirty="0" smtClean="0"/>
              <a:t>Programming Language is probably used most efficient if it is well suited For a specific task.</a:t>
            </a:r>
          </a:p>
          <a:p>
            <a:r>
              <a:rPr lang="en-US" dirty="0" smtClean="0"/>
              <a:t>For example </a:t>
            </a:r>
          </a:p>
          <a:p>
            <a:pPr lvl="1"/>
            <a:r>
              <a:rPr lang="en-US" dirty="0"/>
              <a:t>B</a:t>
            </a:r>
            <a:r>
              <a:rPr lang="en-US" dirty="0" smtClean="0"/>
              <a:t>usiness applications are often written in </a:t>
            </a:r>
            <a:r>
              <a:rPr lang="en-US" b="1" i="1" dirty="0" smtClean="0"/>
              <a:t>COBOL.</a:t>
            </a:r>
          </a:p>
          <a:p>
            <a:pPr lvl="1"/>
            <a:r>
              <a:rPr lang="en-US" dirty="0"/>
              <a:t>B</a:t>
            </a:r>
            <a:r>
              <a:rPr lang="en-US" dirty="0" smtClean="0"/>
              <a:t>eginners to programming use </a:t>
            </a:r>
            <a:r>
              <a:rPr lang="en-US" b="1" i="1" dirty="0"/>
              <a:t>BASIC.</a:t>
            </a:r>
          </a:p>
          <a:p>
            <a:pPr lvl="1"/>
            <a:r>
              <a:rPr lang="en-US" dirty="0" smtClean="0"/>
              <a:t>Scientific programming is often undertaken with either </a:t>
            </a:r>
            <a:r>
              <a:rPr lang="en-US" b="1" i="1" dirty="0"/>
              <a:t>FORTON</a:t>
            </a:r>
            <a:r>
              <a:rPr lang="en-US" b="1" i="1" dirty="0" smtClean="0"/>
              <a:t>, PASCAL </a:t>
            </a:r>
            <a:r>
              <a:rPr lang="en-US" b="1" i="1" dirty="0"/>
              <a:t>or C.</a:t>
            </a:r>
          </a:p>
          <a:p>
            <a:endParaRPr lang="en-US" dirty="0"/>
          </a:p>
        </p:txBody>
      </p:sp>
      <p:sp>
        <p:nvSpPr>
          <p:cNvPr id="4" name="Footer Placeholder 3"/>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Tree>
    <p:extLst>
      <p:ext uri="{BB962C8B-B14F-4D97-AF65-F5344CB8AC3E}">
        <p14:creationId xmlns:p14="http://schemas.microsoft.com/office/powerpoint/2010/main" xmlns="" val="27727875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dirty="0" smtClean="0"/>
              <a:t>Language Evaluation Criteria</a:t>
            </a:r>
            <a:endParaRPr lang="en-US" sz="3200" dirty="0"/>
          </a:p>
        </p:txBody>
      </p:sp>
      <p:sp>
        <p:nvSpPr>
          <p:cNvPr id="3" name="Content Placeholder 2"/>
          <p:cNvSpPr>
            <a:spLocks noGrp="1"/>
          </p:cNvSpPr>
          <p:nvPr>
            <p:ph idx="1"/>
          </p:nvPr>
        </p:nvSpPr>
        <p:spPr>
          <a:xfrm>
            <a:off x="381000" y="990600"/>
            <a:ext cx="8229600" cy="4525963"/>
          </a:xfrm>
        </p:spPr>
        <p:txBody>
          <a:bodyPr>
            <a:normAutofit fontScale="92500" lnSpcReduction="10000"/>
          </a:bodyPr>
          <a:lstStyle/>
          <a:p>
            <a:r>
              <a:rPr lang="en-US" b="1" dirty="0" smtClean="0"/>
              <a:t>Readability</a:t>
            </a:r>
            <a:r>
              <a:rPr lang="en-US" dirty="0" smtClean="0"/>
              <a:t>:       measure programmer ease in reading source 		      code</a:t>
            </a:r>
          </a:p>
          <a:p>
            <a:r>
              <a:rPr lang="en-US" b="1" dirty="0" smtClean="0"/>
              <a:t>Orthogonality</a:t>
            </a:r>
            <a:r>
              <a:rPr lang="en-US" dirty="0" smtClean="0"/>
              <a:t>:  include context sensitive restrictions.</a:t>
            </a:r>
          </a:p>
          <a:p>
            <a:r>
              <a:rPr lang="en-US" b="1" dirty="0" smtClean="0"/>
              <a:t>Applicability</a:t>
            </a:r>
            <a:r>
              <a:rPr lang="en-US" dirty="0" smtClean="0"/>
              <a:t>:    this is best suited as “use the right tool for the 		     job”</a:t>
            </a:r>
          </a:p>
          <a:p>
            <a:r>
              <a:rPr lang="en-US" b="1" dirty="0" smtClean="0"/>
              <a:t>Writ ability</a:t>
            </a:r>
            <a:r>
              <a:rPr lang="en-US" dirty="0" smtClean="0"/>
              <a:t>:       includes simplicity and orthogonality and 			     support for the abstraction</a:t>
            </a:r>
          </a:p>
          <a:p>
            <a:r>
              <a:rPr lang="en-US" b="1" dirty="0" smtClean="0"/>
              <a:t>Reliability</a:t>
            </a:r>
            <a:r>
              <a:rPr lang="en-US" dirty="0" smtClean="0"/>
              <a:t>:        include type checking and inspection handling</a:t>
            </a:r>
          </a:p>
          <a:p>
            <a:r>
              <a:rPr lang="en-US" b="1" dirty="0" smtClean="0"/>
              <a:t>Cost</a:t>
            </a:r>
            <a:r>
              <a:rPr lang="en-US" dirty="0" smtClean="0"/>
              <a:t>:                 includes learning and writing cost, productivity, 		     compilation cost, execution cost, debugging 		     cost etc.</a:t>
            </a:r>
          </a:p>
          <a:p>
            <a:r>
              <a:rPr lang="en-US" b="1" dirty="0" smtClean="0"/>
              <a:t>Other</a:t>
            </a:r>
            <a:r>
              <a:rPr lang="en-US" dirty="0" smtClean="0"/>
              <a:t>:                flexibility of control statements and availability 		     of data structures</a:t>
            </a:r>
            <a:endParaRPr lang="en-US" dirty="0"/>
          </a:p>
        </p:txBody>
      </p:sp>
      <p:sp>
        <p:nvSpPr>
          <p:cNvPr id="4" name="Footer Placeholder 3"/>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Tree>
    <p:extLst>
      <p:ext uri="{BB962C8B-B14F-4D97-AF65-F5344CB8AC3E}">
        <p14:creationId xmlns:p14="http://schemas.microsoft.com/office/powerpoint/2010/main" xmlns="" val="7468955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History of C Language</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r>
              <a:rPr lang="en-US" sz="2400" dirty="0" smtClean="0"/>
              <a:t>A </a:t>
            </a:r>
            <a:r>
              <a:rPr lang="en-US" sz="2400" dirty="0"/>
              <a:t>general-purpose computer programming </a:t>
            </a:r>
            <a:r>
              <a:rPr lang="en-US" sz="2400" dirty="0" smtClean="0"/>
              <a:t>language.</a:t>
            </a:r>
          </a:p>
          <a:p>
            <a:r>
              <a:rPr lang="en-US" sz="2400" dirty="0"/>
              <a:t>D</a:t>
            </a:r>
            <a:r>
              <a:rPr lang="en-US" sz="2400" dirty="0" smtClean="0"/>
              <a:t>eveloped </a:t>
            </a:r>
            <a:r>
              <a:rPr lang="en-US" sz="2400" dirty="0"/>
              <a:t>between 1969 and 1973 by Dennis Ritchie at the Bell Telephone Laboratories for use with the UNIX operating system</a:t>
            </a:r>
            <a:r>
              <a:rPr lang="en-US" sz="2400" dirty="0" smtClean="0"/>
              <a:t>.</a:t>
            </a:r>
          </a:p>
          <a:p>
            <a:r>
              <a:rPr lang="en-US" sz="2400" dirty="0"/>
              <a:t>Descendant of Ken Thompson’s language “B</a:t>
            </a:r>
            <a:r>
              <a:rPr lang="en-US" sz="2400" dirty="0" smtClean="0"/>
              <a:t>”</a:t>
            </a:r>
          </a:p>
          <a:p>
            <a:r>
              <a:rPr lang="en-US" sz="2400" dirty="0" smtClean="0"/>
              <a:t>The first C programming language standard was published </a:t>
            </a:r>
            <a:r>
              <a:rPr lang="en-US" sz="2400" dirty="0"/>
              <a:t>in 1978 as </a:t>
            </a:r>
            <a:r>
              <a:rPr lang="en-US" sz="2400" dirty="0" smtClean="0"/>
              <a:t>“The C Programming Language” </a:t>
            </a:r>
            <a:r>
              <a:rPr lang="en-US" sz="2400" dirty="0"/>
              <a:t>b</a:t>
            </a:r>
            <a:r>
              <a:rPr lang="en-US" sz="2400" dirty="0" smtClean="0"/>
              <a:t>y Kernighan </a:t>
            </a:r>
            <a:r>
              <a:rPr lang="en-US" sz="2400" dirty="0"/>
              <a:t>and Ritchie (K&amp;R</a:t>
            </a:r>
            <a:r>
              <a:rPr lang="en-US" sz="2400" dirty="0" smtClean="0"/>
              <a:t>).</a:t>
            </a:r>
          </a:p>
          <a:p>
            <a:r>
              <a:rPr lang="en-US" sz="2400" dirty="0" smtClean="0"/>
              <a:t>"ANSI </a:t>
            </a:r>
            <a:r>
              <a:rPr lang="en-US" sz="2400" dirty="0"/>
              <a:t>C" was </a:t>
            </a:r>
            <a:r>
              <a:rPr lang="en-US" sz="2400" dirty="0" smtClean="0"/>
              <a:t>the second C programming language standard published in 1989.</a:t>
            </a:r>
          </a:p>
          <a:p>
            <a:r>
              <a:rPr lang="en-US" sz="2400" dirty="0" smtClean="0"/>
              <a:t>ISO approved “ANSI C” in 1990.</a:t>
            </a:r>
          </a:p>
          <a:p>
            <a:r>
              <a:rPr lang="en-US" sz="2400" dirty="0" smtClean="0"/>
              <a:t>The latest stable release is C11.</a:t>
            </a:r>
            <a:endParaRPr lang="en-US" sz="2400" dirty="0"/>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Tree>
    <p:extLst>
      <p:ext uri="{BB962C8B-B14F-4D97-AF65-F5344CB8AC3E}">
        <p14:creationId xmlns:p14="http://schemas.microsoft.com/office/powerpoint/2010/main" xmlns="" val="3054949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511645" y="0"/>
            <a:ext cx="4114800" cy="329184"/>
          </a:xfrm>
        </p:spPr>
        <p:txBody>
          <a:bodyPr/>
          <a:lstStyle/>
          <a:p>
            <a:r>
              <a:rPr lang="en-US" dirty="0" smtClean="0"/>
              <a:t>CSC141 Introduction to Computer Programming</a:t>
            </a:r>
            <a:endParaRPr lang="en-US" dirty="0"/>
          </a:p>
        </p:txBody>
      </p:sp>
      <p:sp>
        <p:nvSpPr>
          <p:cNvPr id="5" name="Rectangle 4"/>
          <p:cNvSpPr/>
          <p:nvPr/>
        </p:nvSpPr>
        <p:spPr>
          <a:xfrm>
            <a:off x="838200" y="2652250"/>
            <a:ext cx="2971800" cy="2286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Dynamic RAM (DRAM)</a:t>
            </a:r>
          </a:p>
          <a:p>
            <a:pPr marL="285750" indent="-285750">
              <a:buFont typeface="Arial" pitchFamily="34" charset="0"/>
              <a:buChar char="•"/>
            </a:pPr>
            <a:r>
              <a:rPr lang="en-US" dirty="0" smtClean="0"/>
              <a:t>Used in Main Memory</a:t>
            </a:r>
          </a:p>
          <a:p>
            <a:pPr marL="285750" indent="-285750">
              <a:buFont typeface="Arial" pitchFamily="34" charset="0"/>
              <a:buChar char="•"/>
            </a:pPr>
            <a:r>
              <a:rPr lang="en-US" dirty="0" smtClean="0"/>
              <a:t>Slower</a:t>
            </a:r>
          </a:p>
          <a:p>
            <a:pPr marL="285750" indent="-285750">
              <a:buFont typeface="Arial" pitchFamily="34" charset="0"/>
              <a:buChar char="•"/>
            </a:pPr>
            <a:r>
              <a:rPr lang="en-US" dirty="0" smtClean="0"/>
              <a:t>Data needs to be refreshed periodically</a:t>
            </a:r>
          </a:p>
          <a:p>
            <a:pPr marL="285750" indent="-285750">
              <a:buFont typeface="Arial" pitchFamily="34" charset="0"/>
              <a:buChar char="•"/>
            </a:pPr>
            <a:r>
              <a:rPr lang="en-US" dirty="0" smtClean="0"/>
              <a:t>Consumes more Power</a:t>
            </a:r>
          </a:p>
          <a:p>
            <a:pPr marL="285750" indent="-285750">
              <a:buFont typeface="Arial" pitchFamily="34" charset="0"/>
              <a:buChar char="•"/>
            </a:pPr>
            <a:r>
              <a:rPr lang="en-US" dirty="0" smtClean="0"/>
              <a:t>Less Desirable</a:t>
            </a:r>
          </a:p>
          <a:p>
            <a:pPr marL="285750" indent="-285750">
              <a:buFont typeface="Arial" pitchFamily="34" charset="0"/>
              <a:buChar char="•"/>
            </a:pPr>
            <a:r>
              <a:rPr lang="en-US" dirty="0" smtClean="0"/>
              <a:t>Cheap</a:t>
            </a:r>
            <a:endParaRPr lang="en-US" dirty="0"/>
          </a:p>
        </p:txBody>
      </p:sp>
      <p:sp>
        <p:nvSpPr>
          <p:cNvPr id="6" name="Rectangle 5"/>
          <p:cNvSpPr/>
          <p:nvPr/>
        </p:nvSpPr>
        <p:spPr>
          <a:xfrm>
            <a:off x="4658032" y="2652250"/>
            <a:ext cx="2971800" cy="2286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Static RAM (SRAM)</a:t>
            </a:r>
          </a:p>
          <a:p>
            <a:pPr marL="285750" indent="-285750">
              <a:buFont typeface="Arial" pitchFamily="34" charset="0"/>
              <a:buChar char="•"/>
            </a:pPr>
            <a:r>
              <a:rPr lang="en-US" dirty="0" smtClean="0"/>
              <a:t>Used in Cache Memory</a:t>
            </a:r>
          </a:p>
          <a:p>
            <a:pPr marL="285750" indent="-285750">
              <a:buFont typeface="Arial" pitchFamily="34" charset="0"/>
              <a:buChar char="•"/>
            </a:pPr>
            <a:r>
              <a:rPr lang="en-US" dirty="0" smtClean="0"/>
              <a:t>Faster</a:t>
            </a:r>
          </a:p>
          <a:p>
            <a:pPr marL="285750" indent="-285750">
              <a:buFont typeface="Arial" pitchFamily="34" charset="0"/>
              <a:buChar char="•"/>
            </a:pPr>
            <a:r>
              <a:rPr lang="en-US" dirty="0" smtClean="0"/>
              <a:t>Data DOES NOT need to be refreshed.</a:t>
            </a:r>
          </a:p>
          <a:p>
            <a:pPr marL="285750" indent="-285750">
              <a:buFont typeface="Arial" pitchFamily="34" charset="0"/>
              <a:buChar char="•"/>
            </a:pPr>
            <a:r>
              <a:rPr lang="en-US" dirty="0" smtClean="0"/>
              <a:t>Consumes Less Power</a:t>
            </a:r>
          </a:p>
          <a:p>
            <a:pPr marL="285750" indent="-285750">
              <a:buFont typeface="Arial" pitchFamily="34" charset="0"/>
              <a:buChar char="•"/>
            </a:pPr>
            <a:r>
              <a:rPr lang="en-US" dirty="0" smtClean="0"/>
              <a:t>More Desirable</a:t>
            </a:r>
          </a:p>
          <a:p>
            <a:pPr marL="285750" indent="-285750">
              <a:buFont typeface="Arial" pitchFamily="34" charset="0"/>
              <a:buChar char="•"/>
            </a:pPr>
            <a:r>
              <a:rPr lang="en-US" dirty="0" smtClean="0"/>
              <a:t>Expensive</a:t>
            </a:r>
            <a:endParaRPr lang="en-US" dirty="0"/>
          </a:p>
        </p:txBody>
      </p:sp>
      <p:sp>
        <p:nvSpPr>
          <p:cNvPr id="7" name="Rounded Rectangle 6"/>
          <p:cNvSpPr/>
          <p:nvPr/>
        </p:nvSpPr>
        <p:spPr>
          <a:xfrm>
            <a:off x="2577084" y="914400"/>
            <a:ext cx="3124200" cy="6489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RAM</a:t>
            </a:r>
            <a:endParaRPr lang="en-US" dirty="0"/>
          </a:p>
        </p:txBody>
      </p:sp>
      <p:sp>
        <p:nvSpPr>
          <p:cNvPr id="8" name="Bent-Up Arrow 7"/>
          <p:cNvSpPr/>
          <p:nvPr/>
        </p:nvSpPr>
        <p:spPr>
          <a:xfrm rot="10800000">
            <a:off x="2106064" y="2049607"/>
            <a:ext cx="2042951" cy="56085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ent-Up Arrow 8"/>
          <p:cNvSpPr/>
          <p:nvPr/>
        </p:nvSpPr>
        <p:spPr>
          <a:xfrm rot="10800000" flipH="1">
            <a:off x="4149015" y="2049605"/>
            <a:ext cx="2013205" cy="56085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4001336" y="1563328"/>
            <a:ext cx="275696" cy="486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0" y="575943"/>
            <a:ext cx="2577084" cy="523220"/>
          </a:xfrm>
          <a:prstGeom prst="rect">
            <a:avLst/>
          </a:prstGeom>
          <a:noFill/>
        </p:spPr>
        <p:txBody>
          <a:bodyPr wrap="square" rtlCol="0">
            <a:spAutoFit/>
          </a:bodyPr>
          <a:lstStyle/>
          <a:p>
            <a:r>
              <a:rPr lang="en-US" sz="2800" dirty="0" smtClean="0">
                <a:solidFill>
                  <a:schemeClr val="tx2"/>
                </a:solidFill>
              </a:rPr>
              <a:t>Types of RAM</a:t>
            </a:r>
            <a:endParaRPr lang="en-US" sz="2800" dirty="0">
              <a:solidFill>
                <a:schemeClr val="tx2"/>
              </a:solidFill>
            </a:endParaRPr>
          </a:p>
        </p:txBody>
      </p:sp>
    </p:spTree>
    <p:extLst>
      <p:ext uri="{BB962C8B-B14F-4D97-AF65-F5344CB8AC3E}">
        <p14:creationId xmlns:p14="http://schemas.microsoft.com/office/powerpoint/2010/main" xmlns="" val="2628549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514600" y="0"/>
            <a:ext cx="4114800" cy="329184"/>
          </a:xfrm>
        </p:spPr>
        <p:txBody>
          <a:bodyPr/>
          <a:lstStyle/>
          <a:p>
            <a:r>
              <a:rPr lang="en-US" dirty="0" smtClean="0"/>
              <a:t>CSC141 Introduction to Computer Programming</a:t>
            </a:r>
            <a:endParaRPr lang="en-US" dirty="0"/>
          </a:p>
        </p:txBody>
      </p:sp>
      <p:sp>
        <p:nvSpPr>
          <p:cNvPr id="5" name="Rounded Rectangle 4"/>
          <p:cNvSpPr/>
          <p:nvPr/>
        </p:nvSpPr>
        <p:spPr>
          <a:xfrm>
            <a:off x="3475650" y="731675"/>
            <a:ext cx="2089062" cy="648928"/>
          </a:xfrm>
          <a:prstGeom prst="roundRect">
            <a:avLst/>
          </a:prstGeom>
          <a:effectLst>
            <a:glow rad="63500">
              <a:schemeClr val="accent5">
                <a:satMod val="17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Memory Modules </a:t>
            </a:r>
            <a:endParaRPr lang="en-US" dirty="0"/>
          </a:p>
        </p:txBody>
      </p:sp>
      <p:sp>
        <p:nvSpPr>
          <p:cNvPr id="6" name="Bent-Up Arrow 5"/>
          <p:cNvSpPr/>
          <p:nvPr/>
        </p:nvSpPr>
        <p:spPr>
          <a:xfrm rot="10800000">
            <a:off x="1816360" y="1789473"/>
            <a:ext cx="2703821" cy="560856"/>
          </a:xfrm>
          <a:prstGeom prst="bentUpArrow">
            <a:avLst/>
          </a:prstGeom>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Bent-Up Arrow 6"/>
          <p:cNvSpPr/>
          <p:nvPr/>
        </p:nvSpPr>
        <p:spPr>
          <a:xfrm rot="10800000" flipH="1">
            <a:off x="4530016" y="1789464"/>
            <a:ext cx="3023616" cy="560857"/>
          </a:xfrm>
          <a:prstGeom prst="bentUpArrow">
            <a:avLst/>
          </a:prstGeom>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4287699" y="1432844"/>
            <a:ext cx="484632" cy="356628"/>
          </a:xfrm>
          <a:prstGeom prst="downArrow">
            <a:avLst>
              <a:gd name="adj1" fmla="val 37828"/>
              <a:gd name="adj2" fmla="val 37827"/>
            </a:avLst>
          </a:prstGeom>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71832" y="2350324"/>
            <a:ext cx="2089059" cy="25633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SIMM</a:t>
            </a:r>
          </a:p>
          <a:p>
            <a:pPr algn="ctr"/>
            <a:r>
              <a:rPr lang="en-US" dirty="0" smtClean="0"/>
              <a:t>(Single Inline Memory Module)</a:t>
            </a:r>
          </a:p>
          <a:p>
            <a:pPr marL="285750" indent="-285750">
              <a:buFont typeface="Arial" pitchFamily="34" charset="0"/>
              <a:buChar char="•"/>
            </a:pPr>
            <a:r>
              <a:rPr lang="en-US" dirty="0" smtClean="0"/>
              <a:t>72-pins</a:t>
            </a:r>
          </a:p>
          <a:p>
            <a:pPr marL="285750" indent="-285750">
              <a:buFont typeface="Arial" pitchFamily="34" charset="0"/>
              <a:buChar char="•"/>
            </a:pPr>
            <a:r>
              <a:rPr lang="en-US" dirty="0" smtClean="0"/>
              <a:t>Transfers </a:t>
            </a:r>
            <a:r>
              <a:rPr lang="en-US" dirty="0"/>
              <a:t>information over a 32-bit data path</a:t>
            </a:r>
          </a:p>
        </p:txBody>
      </p:sp>
      <p:sp>
        <p:nvSpPr>
          <p:cNvPr id="12" name="Rectangle 11"/>
          <p:cNvSpPr/>
          <p:nvPr/>
        </p:nvSpPr>
        <p:spPr>
          <a:xfrm>
            <a:off x="3475653" y="2350330"/>
            <a:ext cx="2089059" cy="25633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DIMM</a:t>
            </a:r>
          </a:p>
          <a:p>
            <a:pPr algn="ctr"/>
            <a:r>
              <a:rPr lang="en-US" dirty="0" smtClean="0"/>
              <a:t>(Dual Inline Memory Module)</a:t>
            </a:r>
          </a:p>
          <a:p>
            <a:pPr marL="285750" indent="-285750">
              <a:buFont typeface="Arial" pitchFamily="34" charset="0"/>
              <a:buChar char="•"/>
            </a:pPr>
            <a:r>
              <a:rPr lang="en-US" dirty="0" smtClean="0"/>
              <a:t>168 and 184-pins</a:t>
            </a:r>
          </a:p>
          <a:p>
            <a:pPr marL="285750" indent="-285750">
              <a:buFont typeface="Arial" pitchFamily="34" charset="0"/>
              <a:buChar char="•"/>
            </a:pPr>
            <a:r>
              <a:rPr lang="en-US" dirty="0"/>
              <a:t> </a:t>
            </a:r>
            <a:r>
              <a:rPr lang="en-US" dirty="0" smtClean="0"/>
              <a:t>Transfers </a:t>
            </a:r>
            <a:r>
              <a:rPr lang="en-US" dirty="0"/>
              <a:t>information over a 64-bit data path</a:t>
            </a:r>
          </a:p>
        </p:txBody>
      </p:sp>
      <p:sp>
        <p:nvSpPr>
          <p:cNvPr id="13" name="Rectangle 12"/>
          <p:cNvSpPr/>
          <p:nvPr/>
        </p:nvSpPr>
        <p:spPr>
          <a:xfrm>
            <a:off x="6410632" y="2350324"/>
            <a:ext cx="2089059" cy="25633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RIMM</a:t>
            </a:r>
          </a:p>
          <a:p>
            <a:pPr algn="ctr"/>
            <a:r>
              <a:rPr lang="en-US" dirty="0" smtClean="0"/>
              <a:t>(Robust </a:t>
            </a:r>
            <a:r>
              <a:rPr lang="en-US" sz="2400" dirty="0" smtClean="0"/>
              <a:t>®</a:t>
            </a:r>
            <a:r>
              <a:rPr lang="en-US" sz="3200" dirty="0" smtClean="0"/>
              <a:t> </a:t>
            </a:r>
            <a:r>
              <a:rPr lang="en-US" dirty="0" smtClean="0"/>
              <a:t>Inline Memory Module)</a:t>
            </a:r>
          </a:p>
          <a:p>
            <a:pPr marL="285750" indent="-285750">
              <a:buFont typeface="Arial" pitchFamily="34" charset="0"/>
              <a:buChar char="•"/>
            </a:pPr>
            <a:r>
              <a:rPr lang="en-US" dirty="0" smtClean="0"/>
              <a:t>184-pins </a:t>
            </a:r>
          </a:p>
          <a:p>
            <a:pPr marL="285750" indent="-285750">
              <a:buFont typeface="Arial" pitchFamily="34" charset="0"/>
              <a:buChar char="•"/>
            </a:pPr>
            <a:r>
              <a:rPr lang="en-US" dirty="0" smtClean="0"/>
              <a:t>Transfers </a:t>
            </a:r>
            <a:r>
              <a:rPr lang="en-US" dirty="0"/>
              <a:t>information over a 16-bit data path</a:t>
            </a:r>
          </a:p>
        </p:txBody>
      </p:sp>
      <p:sp>
        <p:nvSpPr>
          <p:cNvPr id="14" name="Down Arrow 13"/>
          <p:cNvSpPr/>
          <p:nvPr/>
        </p:nvSpPr>
        <p:spPr>
          <a:xfrm>
            <a:off x="4402000" y="1789463"/>
            <a:ext cx="256032" cy="5608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23145" y="418915"/>
            <a:ext cx="2845125" cy="830997"/>
          </a:xfrm>
          <a:prstGeom prst="rect">
            <a:avLst/>
          </a:prstGeom>
          <a:noFill/>
        </p:spPr>
        <p:txBody>
          <a:bodyPr wrap="square" rtlCol="0">
            <a:spAutoFit/>
          </a:bodyPr>
          <a:lstStyle/>
          <a:p>
            <a:r>
              <a:rPr lang="en-US" sz="2400" dirty="0" smtClean="0">
                <a:solidFill>
                  <a:schemeClr val="tx2"/>
                </a:solidFill>
              </a:rPr>
              <a:t>Types of Memory Modules</a:t>
            </a:r>
            <a:endParaRPr lang="en-US" sz="2400" dirty="0">
              <a:solidFill>
                <a:schemeClr val="tx2"/>
              </a:solidFill>
            </a:endParaRPr>
          </a:p>
        </p:txBody>
      </p:sp>
    </p:spTree>
    <p:extLst>
      <p:ext uri="{BB962C8B-B14F-4D97-AF65-F5344CB8AC3E}">
        <p14:creationId xmlns:p14="http://schemas.microsoft.com/office/powerpoint/2010/main" xmlns="" val="45742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600" dirty="0" smtClean="0"/>
              <a:t>SIMM, DIMM and RIMM</a:t>
            </a:r>
            <a:endParaRPr lang="en-US" sz="36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914400" y="838200"/>
            <a:ext cx="4876800" cy="5824204"/>
          </a:xfrm>
        </p:spPr>
      </p:pic>
      <p:sp>
        <p:nvSpPr>
          <p:cNvPr id="4" name="Footer Placeholder 3"/>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
        <p:nvSpPr>
          <p:cNvPr id="6" name="TextBox 5"/>
          <p:cNvSpPr txBox="1"/>
          <p:nvPr/>
        </p:nvSpPr>
        <p:spPr>
          <a:xfrm>
            <a:off x="5631281" y="1277034"/>
            <a:ext cx="1843838" cy="646331"/>
          </a:xfrm>
          <a:prstGeom prst="rect">
            <a:avLst/>
          </a:prstGeom>
          <a:noFill/>
        </p:spPr>
        <p:txBody>
          <a:bodyPr wrap="none" rtlCol="0">
            <a:spAutoFit/>
          </a:bodyPr>
          <a:lstStyle/>
          <a:p>
            <a:r>
              <a:rPr lang="en-US" dirty="0" smtClean="0"/>
              <a:t>Source:</a:t>
            </a:r>
          </a:p>
          <a:p>
            <a:r>
              <a:rPr lang="en-US" dirty="0" smtClean="0"/>
              <a:t>Webanswers.com</a:t>
            </a:r>
            <a:endParaRPr lang="en-US" dirty="0"/>
          </a:p>
        </p:txBody>
      </p:sp>
    </p:spTree>
    <p:extLst>
      <p:ext uri="{BB962C8B-B14F-4D97-AF65-F5344CB8AC3E}">
        <p14:creationId xmlns:p14="http://schemas.microsoft.com/office/powerpoint/2010/main" xmlns="" val="3529399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Cache </a:t>
            </a:r>
            <a:r>
              <a:rPr lang="en-US" dirty="0"/>
              <a:t>Memory </a:t>
            </a:r>
          </a:p>
        </p:txBody>
      </p:sp>
      <p:sp>
        <p:nvSpPr>
          <p:cNvPr id="3" name="Content Placeholder 2"/>
          <p:cNvSpPr>
            <a:spLocks noGrp="1"/>
          </p:cNvSpPr>
          <p:nvPr>
            <p:ph idx="1"/>
          </p:nvPr>
        </p:nvSpPr>
        <p:spPr>
          <a:xfrm>
            <a:off x="457200" y="1295400"/>
            <a:ext cx="8229600" cy="3733800"/>
          </a:xfrm>
        </p:spPr>
        <p:txBody>
          <a:bodyPr>
            <a:normAutofit/>
          </a:bodyPr>
          <a:lstStyle/>
          <a:p>
            <a:r>
              <a:rPr lang="en-US" sz="2400" dirty="0"/>
              <a:t>The cache is a small amount of high-speed memory, usually with a memory cycle time comparable to the time required by the CPU to fetch one instruction</a:t>
            </a:r>
            <a:r>
              <a:rPr lang="en-US" sz="2400" dirty="0" smtClean="0"/>
              <a:t>.</a:t>
            </a:r>
          </a:p>
          <a:p>
            <a:r>
              <a:rPr lang="en-US" sz="2400" dirty="0" smtClean="0"/>
              <a:t>The most frequently used instructions are kept in cache memory so that CPU can look there first. Saved time which was wasted by CPU in swapping instructions in and out of main memory.</a:t>
            </a:r>
          </a:p>
          <a:p>
            <a:r>
              <a:rPr lang="en-US" sz="2400" dirty="0" smtClean="0"/>
              <a:t>It can be located on Microprocessor chip or on a separate chip next to CPU.</a:t>
            </a:r>
            <a:endParaRPr lang="en-US" sz="2400" dirty="0"/>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Tree>
    <p:extLst>
      <p:ext uri="{BB962C8B-B14F-4D97-AF65-F5344CB8AC3E}">
        <p14:creationId xmlns:p14="http://schemas.microsoft.com/office/powerpoint/2010/main" xmlns="" val="136268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3600" dirty="0" smtClean="0"/>
              <a:t>Levels of Cache Memory</a:t>
            </a:r>
            <a:endParaRPr lang="en-US" sz="3600" dirty="0"/>
          </a:p>
        </p:txBody>
      </p:sp>
      <p:sp>
        <p:nvSpPr>
          <p:cNvPr id="3" name="Content Placeholder 2"/>
          <p:cNvSpPr>
            <a:spLocks noGrp="1"/>
          </p:cNvSpPr>
          <p:nvPr>
            <p:ph idx="1"/>
          </p:nvPr>
        </p:nvSpPr>
        <p:spPr>
          <a:xfrm>
            <a:off x="457200" y="1066800"/>
            <a:ext cx="8229600" cy="4525963"/>
          </a:xfrm>
        </p:spPr>
        <p:txBody>
          <a:bodyPr>
            <a:normAutofit lnSpcReduction="10000"/>
          </a:bodyPr>
          <a:lstStyle/>
          <a:p>
            <a:r>
              <a:rPr lang="en-US" dirty="0" smtClean="0"/>
              <a:t>L1 (Primary or Internal Cache):</a:t>
            </a:r>
          </a:p>
          <a:p>
            <a:pPr lvl="1"/>
            <a:r>
              <a:rPr lang="en-US" dirty="0" smtClean="0"/>
              <a:t>Located directly on the processor chip</a:t>
            </a:r>
          </a:p>
          <a:p>
            <a:pPr lvl="1"/>
            <a:r>
              <a:rPr lang="en-US" dirty="0"/>
              <a:t>R</a:t>
            </a:r>
            <a:r>
              <a:rPr lang="en-US" dirty="0" smtClean="0"/>
              <a:t>uns </a:t>
            </a:r>
            <a:r>
              <a:rPr lang="en-US" dirty="0"/>
              <a:t>at the same speed as the </a:t>
            </a:r>
            <a:r>
              <a:rPr lang="en-US" dirty="0" smtClean="0"/>
              <a:t>CPU</a:t>
            </a:r>
          </a:p>
          <a:p>
            <a:pPr lvl="1"/>
            <a:r>
              <a:rPr lang="en-US" dirty="0" smtClean="0"/>
              <a:t>Small Capacity</a:t>
            </a:r>
          </a:p>
          <a:p>
            <a:r>
              <a:rPr lang="en-US" dirty="0" smtClean="0"/>
              <a:t>L2 (Secondary or External Cache):</a:t>
            </a:r>
          </a:p>
          <a:p>
            <a:pPr lvl="1"/>
            <a:r>
              <a:rPr lang="en-US" dirty="0" smtClean="0"/>
              <a:t>Located directly on the processor chip</a:t>
            </a:r>
          </a:p>
          <a:p>
            <a:pPr lvl="1"/>
            <a:r>
              <a:rPr lang="en-US" dirty="0" smtClean="0"/>
              <a:t>Runs </a:t>
            </a:r>
            <a:r>
              <a:rPr lang="en-US" dirty="0"/>
              <a:t>at </a:t>
            </a:r>
            <a:r>
              <a:rPr lang="en-US" dirty="0" smtClean="0"/>
              <a:t>CPU </a:t>
            </a:r>
            <a:r>
              <a:rPr lang="en-US" dirty="0"/>
              <a:t>speeds (or nearly so</a:t>
            </a:r>
            <a:r>
              <a:rPr lang="en-US" dirty="0" smtClean="0"/>
              <a:t>)</a:t>
            </a:r>
          </a:p>
          <a:p>
            <a:pPr lvl="1"/>
            <a:r>
              <a:rPr lang="en-US" dirty="0" smtClean="0"/>
              <a:t>Larger capacity than L1 but slower than L1.</a:t>
            </a:r>
          </a:p>
          <a:p>
            <a:r>
              <a:rPr lang="en-US" dirty="0" smtClean="0"/>
              <a:t>L3:</a:t>
            </a:r>
          </a:p>
          <a:p>
            <a:pPr lvl="1"/>
            <a:r>
              <a:rPr lang="en-US" dirty="0" smtClean="0"/>
              <a:t>Part of the system’s motherboard.</a:t>
            </a:r>
          </a:p>
          <a:p>
            <a:pPr lvl="1"/>
            <a:r>
              <a:rPr lang="en-US" dirty="0" smtClean="0"/>
              <a:t>Present in high-performance systems like servers.</a:t>
            </a:r>
          </a:p>
          <a:p>
            <a:pPr lvl="1"/>
            <a:r>
              <a:rPr lang="en-US" dirty="0" smtClean="0"/>
              <a:t>Larger capacity than L2 but slower than L2. </a:t>
            </a:r>
          </a:p>
          <a:p>
            <a:pPr lvl="2"/>
            <a:endParaRPr lang="en-US" dirty="0" smtClean="0"/>
          </a:p>
        </p:txBody>
      </p:sp>
      <p:sp>
        <p:nvSpPr>
          <p:cNvPr id="4" name="Footer Placeholder 3"/>
          <p:cNvSpPr>
            <a:spLocks noGrp="1"/>
          </p:cNvSpPr>
          <p:nvPr>
            <p:ph type="ftr" sz="quarter" idx="11"/>
          </p:nvPr>
        </p:nvSpPr>
        <p:spPr>
          <a:xfrm>
            <a:off x="2514600" y="18288"/>
            <a:ext cx="4114800" cy="329184"/>
          </a:xfrm>
        </p:spPr>
        <p:txBody>
          <a:bodyPr/>
          <a:lstStyle/>
          <a:p>
            <a:r>
              <a:rPr lang="en-US" dirty="0" smtClean="0"/>
              <a:t>CSC141 Introduction to Computer Programming</a:t>
            </a:r>
            <a:endParaRPr lang="en-US" dirty="0"/>
          </a:p>
        </p:txBody>
      </p:sp>
    </p:spTree>
    <p:extLst>
      <p:ext uri="{BB962C8B-B14F-4D97-AF65-F5344CB8AC3E}">
        <p14:creationId xmlns:p14="http://schemas.microsoft.com/office/powerpoint/2010/main" xmlns="" val="1709729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Types of ROM</a:t>
            </a:r>
            <a:endParaRPr lang="en-US" dirty="0"/>
          </a:p>
        </p:txBody>
      </p:sp>
      <p:sp>
        <p:nvSpPr>
          <p:cNvPr id="3" name="Content Placeholder 2"/>
          <p:cNvSpPr>
            <a:spLocks noGrp="1"/>
          </p:cNvSpPr>
          <p:nvPr>
            <p:ph idx="1"/>
          </p:nvPr>
        </p:nvSpPr>
        <p:spPr>
          <a:xfrm>
            <a:off x="457200" y="1524001"/>
            <a:ext cx="8229600" cy="2438400"/>
          </a:xfrm>
        </p:spPr>
        <p:txBody>
          <a:bodyPr/>
          <a:lstStyle/>
          <a:p>
            <a:pPr>
              <a:buFont typeface="Arial" pitchFamily="34" charset="0"/>
              <a:buChar char="•"/>
            </a:pPr>
            <a:r>
              <a:rPr lang="en-US" dirty="0" smtClean="0"/>
              <a:t>ROM (Read-Only Memory)</a:t>
            </a:r>
          </a:p>
          <a:p>
            <a:pPr>
              <a:buFont typeface="Arial" pitchFamily="34" charset="0"/>
              <a:buChar char="•"/>
            </a:pPr>
            <a:r>
              <a:rPr lang="en-US" dirty="0" smtClean="0"/>
              <a:t>PROM (Programmable Read-Only Memory)</a:t>
            </a:r>
          </a:p>
          <a:p>
            <a:r>
              <a:rPr lang="en-US" dirty="0" smtClean="0"/>
              <a:t>EPROM (Erasable </a:t>
            </a:r>
            <a:r>
              <a:rPr lang="en-US" dirty="0"/>
              <a:t>Programmable Read-Only Memory)</a:t>
            </a:r>
            <a:endParaRPr lang="en-US" dirty="0" smtClean="0"/>
          </a:p>
          <a:p>
            <a:pPr>
              <a:buFont typeface="Arial" pitchFamily="34" charset="0"/>
              <a:buChar char="•"/>
            </a:pPr>
            <a:r>
              <a:rPr lang="en-US" dirty="0" smtClean="0"/>
              <a:t>EEPROM (Electrically Erasable PROM)</a:t>
            </a:r>
          </a:p>
          <a:p>
            <a:pPr lvl="1"/>
            <a:r>
              <a:rPr lang="en-US" dirty="0" smtClean="0"/>
              <a:t>Flash EEPROM</a:t>
            </a:r>
            <a:endParaRPr lang="en-US" dirty="0"/>
          </a:p>
        </p:txBody>
      </p:sp>
      <p:sp>
        <p:nvSpPr>
          <p:cNvPr id="4" name="Footer Placeholder 3"/>
          <p:cNvSpPr>
            <a:spLocks noGrp="1"/>
          </p:cNvSpPr>
          <p:nvPr>
            <p:ph type="ftr" sz="quarter" idx="11"/>
          </p:nvPr>
        </p:nvSpPr>
        <p:spPr>
          <a:xfrm>
            <a:off x="2514600" y="18288"/>
            <a:ext cx="4114800" cy="329184"/>
          </a:xfrm>
        </p:spPr>
        <p:txBody>
          <a:bodyPr/>
          <a:lstStyle/>
          <a:p>
            <a:r>
              <a:rPr lang="en-US" smtClean="0"/>
              <a:t>CSC141 Introduction to Computer Programming</a:t>
            </a:r>
            <a:endParaRPr lang="en-US"/>
          </a:p>
        </p:txBody>
      </p:sp>
    </p:spTree>
    <p:extLst>
      <p:ext uri="{BB962C8B-B14F-4D97-AF65-F5344CB8AC3E}">
        <p14:creationId xmlns:p14="http://schemas.microsoft.com/office/powerpoint/2010/main" xmlns="" val="22412818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1007</TotalTime>
  <Words>1686</Words>
  <Application>Microsoft Office PowerPoint</Application>
  <PresentationFormat>On-screen Show (4:3)</PresentationFormat>
  <Paragraphs>319</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Clarity</vt:lpstr>
      <vt:lpstr>CSC141 - Introduction to Computer Programming Credit Hours 4(3,1)</vt:lpstr>
      <vt:lpstr>Slide 2</vt:lpstr>
      <vt:lpstr>Slide 3</vt:lpstr>
      <vt:lpstr>Slide 4</vt:lpstr>
      <vt:lpstr>Slide 5</vt:lpstr>
      <vt:lpstr>SIMM, DIMM and RIMM</vt:lpstr>
      <vt:lpstr>Cache Memory </vt:lpstr>
      <vt:lpstr>Levels of Cache Memory</vt:lpstr>
      <vt:lpstr>Types of ROM</vt:lpstr>
      <vt:lpstr>Slide 10</vt:lpstr>
      <vt:lpstr>Slide 11</vt:lpstr>
      <vt:lpstr>Flash Memory</vt:lpstr>
      <vt:lpstr>CMOS Memory (BIOS Memory)</vt:lpstr>
      <vt:lpstr>Processing</vt:lpstr>
      <vt:lpstr>Slide 15</vt:lpstr>
      <vt:lpstr>Slide 16</vt:lpstr>
      <vt:lpstr>Slide 17</vt:lpstr>
      <vt:lpstr>Slide 18</vt:lpstr>
      <vt:lpstr>Slide 19</vt:lpstr>
      <vt:lpstr>Slide 20</vt:lpstr>
      <vt:lpstr>Slide 21</vt:lpstr>
      <vt:lpstr>Levels/Generations of Programming Languages</vt:lpstr>
      <vt:lpstr>Machine language  (1GL)</vt:lpstr>
      <vt:lpstr>Assembly language (2GL)</vt:lpstr>
      <vt:lpstr>Assembly language (2GL)</vt:lpstr>
      <vt:lpstr>High Level languages (3GL)</vt:lpstr>
      <vt:lpstr>Very-High-Level Languages (4GL)</vt:lpstr>
      <vt:lpstr>Natural Languages (5GL)</vt:lpstr>
      <vt:lpstr>Slide 29</vt:lpstr>
      <vt:lpstr>Programming Paradigms</vt:lpstr>
      <vt:lpstr>Procedural or Imperative:</vt:lpstr>
      <vt:lpstr>Procedural or Imperative: … Contd</vt:lpstr>
      <vt:lpstr>Is there any Best Programming Language?</vt:lpstr>
      <vt:lpstr>Language Evaluation Criteria</vt:lpstr>
      <vt:lpstr>History of C Language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COMPUTER PROGRAMMING</dc:title>
  <dc:creator>Spartan</dc:creator>
  <cp:lastModifiedBy>NTS</cp:lastModifiedBy>
  <cp:revision>89</cp:revision>
  <dcterms:created xsi:type="dcterms:W3CDTF">2012-04-22T07:02:55Z</dcterms:created>
  <dcterms:modified xsi:type="dcterms:W3CDTF">2012-04-28T11:05:46Z</dcterms:modified>
</cp:coreProperties>
</file>